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59" r:id="rId1"/>
    <p:sldMasterId id="2147483660" r:id="rId2"/>
    <p:sldMasterId id="2147483661" r:id="rId3"/>
    <p:sldMasterId id="2147483662" r:id="rId4"/>
    <p:sldMasterId id="2147483663" r:id="rId5"/>
  </p:sldMasterIdLst>
  <p:notesMasterIdLst>
    <p:notesMasterId r:id="rId26"/>
  </p:notesMasterIdLst>
  <p:handoutMasterIdLst>
    <p:handoutMasterId r:id="rId27"/>
  </p:handoutMasterIdLst>
  <p:sldIdLst>
    <p:sldId id="257" r:id="rId6"/>
    <p:sldId id="262" r:id="rId7"/>
    <p:sldId id="281" r:id="rId8"/>
    <p:sldId id="264" r:id="rId9"/>
    <p:sldId id="263" r:id="rId10"/>
    <p:sldId id="266" r:id="rId11"/>
    <p:sldId id="267" r:id="rId12"/>
    <p:sldId id="269" r:id="rId13"/>
    <p:sldId id="282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83" r:id="rId22"/>
    <p:sldId id="278" r:id="rId23"/>
    <p:sldId id="280" r:id="rId24"/>
    <p:sldId id="259" r:id="rId25"/>
  </p:sldIdLst>
  <p:sldSz cx="9144000" cy="6858000" type="screen4x3"/>
  <p:notesSz cx="6858000" cy="9144000"/>
  <p:custShowLst>
    <p:custShow name="Custom Show 1" id="0">
      <p:sldLst/>
    </p:custShow>
  </p:custShow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51"/>
    <a:srgbClr val="F4FF2A"/>
    <a:srgbClr val="FFEA4A"/>
    <a:srgbClr val="FBF561"/>
    <a:srgbClr val="002BB4"/>
    <a:srgbClr val="0033CC"/>
    <a:srgbClr val="003399"/>
    <a:srgbClr val="3333FF"/>
    <a:srgbClr val="3333C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14" autoAdjust="0"/>
    <p:restoredTop sz="93869" autoAdjust="0"/>
  </p:normalViewPr>
  <p:slideViewPr>
    <p:cSldViewPr>
      <p:cViewPr varScale="1">
        <p:scale>
          <a:sx n="202" d="100"/>
          <a:sy n="202" d="100"/>
        </p:scale>
        <p:origin x="286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55F572-265B-3547-BC13-FCABC9ED0447}" type="datetimeFigureOut">
              <a:rPr lang="en-US" smtClean="0"/>
              <a:t>2/5/25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7D4195-DB73-2948-AAE3-1992059A4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0486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93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22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  <a:p>
            <a:pPr lvl="4"/>
            <a:r>
              <a:rPr lang="en-US" altLang="ko-KR" noProof="0"/>
              <a:t>Fifth level</a:t>
            </a:r>
          </a:p>
        </p:txBody>
      </p:sp>
      <p:sp>
        <p:nvSpPr>
          <p:cNvPr id="1822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822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fld id="{AF339365-9AAE-4473-BF43-687E300CC71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286877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BDF00B-398C-4E32-A106-4EFC87DFAA0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05605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7804F3-1F08-4F79-8004-EB8AE6F9056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08563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DC1C0B-A663-4676-98A1-EF2B0305DC88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45356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E9E1F5-56A0-4092-8225-C60227A118F9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91273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1E223F-1B41-4171-8A8F-48E3E08B557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814012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48630A-5A24-4AF5-8F66-7351743884A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141871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7FBD3C-8DAA-4E9B-A2FB-8311C2F98C0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084329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AE535D-A06A-468D-A90E-EB638E36CFC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701197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52D119-87EF-4256-90AF-48015D9F242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468067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8AC713-78D8-4984-95D4-4FF8F2B61A7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862945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9D9E2C-54B9-41F4-8A75-685EC36FDB3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42348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C16C61-14C4-4AE7-93C7-F4B6C59C883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267489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C7B6BF-2C52-4BDE-8452-EF6BF7F5B27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19391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0D0D25-200A-48E8-9DDC-62FF0E140FB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25642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44115E-AF98-4ED5-8C11-3B9BEE12EDB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479837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DE9FC2-E98C-4F23-9B53-6ACB1EC38CD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10401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249B22-775F-47F2-BB39-AB61C96BBDB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856032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2226F5-8834-4AA6-B58D-F267DCAD1F9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739281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40386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0386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A4131B-21CC-4493-8A15-CB73888D0B1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060947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834EED-9150-4CBA-936D-69B651A6C28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607257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28AE18-2A9D-4F31-9547-7F6DAE83B85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734560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6C30F2-9D2A-4E04-93BB-C67D265F9F1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34080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6C4142-2AF2-4C81-AF7A-E8BA01F519C9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72426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3488C6-7EA3-44BB-A5F1-1E34EBE5924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895145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7554ED-928E-4E9C-BDF8-1051F03C904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5335536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CB1C57-2C44-473C-9386-A931A836DC6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010078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1300" y="228600"/>
            <a:ext cx="209550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228600"/>
            <a:ext cx="613410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8B0ED0-AA16-40FE-AF3A-4C33E99CDA5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246596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16D6AD-AF07-42B5-9D46-5539309758F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65809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4155EF-A800-4D1A-B1F9-AA6D8893917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5918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C70062-1BFD-4FAE-8485-7BAF2138066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3421955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3F441C-5005-4038-84DB-2FDDB93481C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478660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E104E6-0F91-44E7-9B5E-F664EBA0AB8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199094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D0B03-4C4F-4E9E-BB4E-3FB1746A830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56949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53AC32-1D6B-4D70-805C-E15AC96883A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35411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1F062-751B-4EE9-900C-7289453D4439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286318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541DA4-678B-431F-80DB-70D7FF83878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100281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2AC23B-4C7F-4ED8-A02D-7FB18565B1C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5963095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4C30C1-A8FB-470F-8DDB-BC6F509634E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603182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9BC0D9-E6BB-4FB2-B907-408BB5D78AF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035793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6B2410-B111-4672-B80A-1470C985BFAB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8686735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47D119-C395-4B9B-B9E2-89E12287640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778782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660316-90B9-47E1-9D52-5114F42BC128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1779821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2A18A5-4C2C-4EE1-920D-EDA3AE86945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808419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83FB6D-48BA-406B-907B-8A5D67E9CB6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70563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224B9-9B2F-4D4E-B8CB-81B920F9B5A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9371288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D45D5D-4683-4050-B25A-4DE8243920D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79141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BE67F9-B259-41B4-84A7-FFB3DF4E7E5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5125556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5E36D1-BADA-4678-B8BD-92B0B8C91138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2279825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D99DFC-976C-4D6B-8193-C5AF489C30F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8655779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98A63F-6A54-442E-88AD-E00D272E60E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6778282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A01B87-1841-4BFE-85BB-CBB0D4F9511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56613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4A816B-6821-463E-94FD-740CBB093CB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41260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9E861-AD90-4143-ABAD-63B485863CD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29075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A43882-8A51-4435-921E-75A4987E1B4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59169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2A35C1-EB63-4480-AB2E-C5E855A028E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06026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1">
          <a:gsLst>
            <a:gs pos="0">
              <a:srgbClr val="BFBFBF"/>
            </a:gs>
            <a:gs pos="60001">
              <a:srgbClr val="D9D9D9"/>
            </a:gs>
            <a:gs pos="100000">
              <a:srgbClr val="D9D9D9"/>
            </a:gs>
          </a:gsLst>
          <a:lin ang="54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 descr="684412_high_Purple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9275B">
              <a:alpha val="59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71450" cy="6858000"/>
          </a:xfrm>
          <a:prstGeom prst="rect">
            <a:avLst/>
          </a:prstGeom>
          <a:solidFill>
            <a:srgbClr val="39275B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1029" name="Picture 7" descr="UW.Wordmark_ctr_white.png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52425"/>
            <a:ext cx="2551113" cy="17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Rectangle 10"/>
          <p:cNvSpPr>
            <a:spLocks noChangeArrowheads="1"/>
          </p:cNvSpPr>
          <p:nvPr/>
        </p:nvSpPr>
        <p:spPr bwMode="auto">
          <a:xfrm>
            <a:off x="0" y="180975"/>
            <a:ext cx="576263" cy="457200"/>
          </a:xfrm>
          <a:prstGeom prst="rect">
            <a:avLst/>
          </a:prstGeom>
          <a:solidFill>
            <a:srgbClr val="39275B"/>
          </a:solidFill>
          <a:ln>
            <a:noFill/>
          </a:ln>
          <a:effectLst>
            <a:outerShdw dist="38100" dir="3600019" algn="br" rotWithShape="0">
              <a:srgbClr val="808080">
                <a:alpha val="14998"/>
              </a:srgbClr>
            </a:out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457200"/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1031" name="Picture 8" descr="UW_W-Logo_RGB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3" y="295275"/>
            <a:ext cx="338137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103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23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008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7AB0948D-7B13-4C95-ADBF-523A4CD9FAB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A600FB78-9F76-4BA3-B607-145052372DCC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71450" cy="6858000"/>
          </a:xfrm>
          <a:prstGeom prst="rect">
            <a:avLst/>
          </a:prstGeom>
          <a:solidFill>
            <a:srgbClr val="39275B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3075" name="Rectangle 8"/>
          <p:cNvSpPr>
            <a:spLocks noChangeArrowheads="1"/>
          </p:cNvSpPr>
          <p:nvPr/>
        </p:nvSpPr>
        <p:spPr bwMode="auto">
          <a:xfrm>
            <a:off x="0" y="180975"/>
            <a:ext cx="576263" cy="457200"/>
          </a:xfrm>
          <a:prstGeom prst="rect">
            <a:avLst/>
          </a:prstGeom>
          <a:solidFill>
            <a:srgbClr val="39275B"/>
          </a:solidFill>
          <a:ln>
            <a:noFill/>
          </a:ln>
          <a:effectLst>
            <a:outerShdw dist="38100" dir="3600019" algn="br" rotWithShape="0">
              <a:srgbClr val="808080">
                <a:alpha val="14998"/>
              </a:srgbClr>
            </a:out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457200"/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3076" name="Picture 8" descr="UW_W-Logo_RGB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3" y="295275"/>
            <a:ext cx="338137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7" name="Title Placeholder 1"/>
          <p:cNvSpPr>
            <a:spLocks noGrp="1"/>
          </p:cNvSpPr>
          <p:nvPr>
            <p:ph type="title"/>
          </p:nvPr>
        </p:nvSpPr>
        <p:spPr bwMode="auto">
          <a:xfrm>
            <a:off x="3048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307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95400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1000" y="6553200"/>
            <a:ext cx="692150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ADA38662-C29B-4744-AC2F-5D09956BAF9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409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75FCF6E-81D6-41FA-94ED-9718693F5E3B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71450" cy="6858000"/>
          </a:xfrm>
          <a:prstGeom prst="rect">
            <a:avLst/>
          </a:prstGeom>
          <a:solidFill>
            <a:srgbClr val="39275B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5123" name="Picture 9" descr="UW.Wordmark_ctr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61950"/>
            <a:ext cx="2563813" cy="17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8"/>
          <p:cNvSpPr>
            <a:spLocks noChangeArrowheads="1"/>
          </p:cNvSpPr>
          <p:nvPr/>
        </p:nvSpPr>
        <p:spPr bwMode="auto">
          <a:xfrm>
            <a:off x="0" y="180975"/>
            <a:ext cx="576263" cy="457200"/>
          </a:xfrm>
          <a:prstGeom prst="rect">
            <a:avLst/>
          </a:prstGeom>
          <a:solidFill>
            <a:srgbClr val="39275B"/>
          </a:solidFill>
          <a:ln>
            <a:noFill/>
          </a:ln>
          <a:effectLst>
            <a:outerShdw dist="38100" dir="3600019" algn="br" rotWithShape="0">
              <a:srgbClr val="808080">
                <a:alpha val="14998"/>
              </a:srgbClr>
            </a:out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457200"/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5125" name="Picture 8" descr="UW_W-Logo_RGB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3" y="295275"/>
            <a:ext cx="338137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51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5475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0715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CFEC22B-A995-420B-97FC-0CF5935C309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4"/>
          <p:cNvSpPr>
            <a:spLocks noGrp="1"/>
          </p:cNvSpPr>
          <p:nvPr>
            <p:ph type="ctrTitle"/>
          </p:nvPr>
        </p:nvSpPr>
        <p:spPr>
          <a:xfrm>
            <a:off x="4800600" y="228600"/>
            <a:ext cx="4343400" cy="612775"/>
          </a:xfrm>
        </p:spPr>
        <p:txBody>
          <a:bodyPr/>
          <a:lstStyle/>
          <a:p>
            <a:r>
              <a:rPr lang="en-US" altLang="ko-KR" sz="1400" dirty="0">
                <a:solidFill>
                  <a:schemeClr val="bg1"/>
                </a:solidFill>
                <a:latin typeface="Times New Roman"/>
                <a:cs typeface="Times New Roman"/>
              </a:rPr>
              <a:t>CSS 422 Hardware and Computer Organization</a:t>
            </a:r>
            <a:br>
              <a:rPr lang="en-US" altLang="ko-KR" sz="1400" dirty="0">
                <a:solidFill>
                  <a:schemeClr val="bg1"/>
                </a:solidFill>
                <a:latin typeface="Times New Roman"/>
                <a:cs typeface="Times New Roman"/>
              </a:rPr>
            </a:br>
            <a:endParaRPr lang="en-US" altLang="ko-KR" sz="1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147" name="Rectangle 6"/>
          <p:cNvSpPr>
            <a:spLocks/>
          </p:cNvSpPr>
          <p:nvPr/>
        </p:nvSpPr>
        <p:spPr bwMode="auto">
          <a:xfrm>
            <a:off x="762000" y="1676400"/>
            <a:ext cx="77724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defTabSz="457200" eaLnBrk="0" hangingPunct="0">
              <a:spcBef>
                <a:spcPct val="20000"/>
              </a:spcBef>
              <a:buFont typeface="Arial" charset="0"/>
              <a:buNone/>
            </a:pPr>
            <a:r>
              <a:rPr lang="en-US" altLang="ko-KR" sz="4800" dirty="0">
                <a:solidFill>
                  <a:schemeClr val="bg1"/>
                </a:solidFill>
                <a:ea typeface="굴림" pitchFamily="34" charset="-127"/>
              </a:rPr>
              <a:t>ARM Branch and Control Instructions</a:t>
            </a:r>
          </a:p>
        </p:txBody>
      </p:sp>
      <p:sp>
        <p:nvSpPr>
          <p:cNvPr id="6148" name="Rectangle 3"/>
          <p:cNvSpPr>
            <a:spLocks noChangeArrowheads="1"/>
          </p:cNvSpPr>
          <p:nvPr/>
        </p:nvSpPr>
        <p:spPr bwMode="auto">
          <a:xfrm>
            <a:off x="1371600" y="4391025"/>
            <a:ext cx="64008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defTabSz="457200">
              <a:spcBef>
                <a:spcPct val="20000"/>
              </a:spcBef>
              <a:buFont typeface="Arial" charset="0"/>
              <a:buNone/>
            </a:pPr>
            <a:r>
              <a:rPr lang="en-US" altLang="ja-JP" sz="3200" dirty="0">
                <a:solidFill>
                  <a:schemeClr val="bg1"/>
                </a:solidFill>
              </a:rPr>
              <a:t>Professor: Munehiro Fukuda</a:t>
            </a:r>
          </a:p>
          <a:p>
            <a:pPr algn="ctr" defTabSz="457200">
              <a:spcBef>
                <a:spcPct val="20000"/>
              </a:spcBef>
              <a:buFont typeface="Arial" charset="0"/>
              <a:buNone/>
            </a:pPr>
            <a:endParaRPr lang="en-US" altLang="ja-JP" sz="32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143492" y="3650218"/>
            <a:ext cx="7046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 eaLnBrk="0" hangingPunct="0">
              <a:spcBef>
                <a:spcPct val="20000"/>
              </a:spcBef>
              <a:buFont typeface="Arial" pitchFamily="34" charset="0"/>
              <a:buNone/>
            </a:pPr>
            <a:r>
              <a:rPr lang="en-US" altLang="ko-KR" dirty="0">
                <a:solidFill>
                  <a:schemeClr val="bg1"/>
                </a:solidFill>
                <a:ea typeface="굴림" pitchFamily="50" charset="-127"/>
              </a:rPr>
              <a:t>Ver. 3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BDF00B-398C-4E32-A106-4EFC87DFAA0A}" type="slidenum">
              <a:rPr lang="ko-KR" altLang="en-US" smtClean="0"/>
              <a:pPr>
                <a:defRPr/>
              </a:pPr>
              <a:t>0</a:t>
            </a:fld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  <a:endParaRPr lang="en-US" altLang="ko-K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F2C8C-AFB5-6249-9A79-B919BB4E1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“if-else”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77286-102F-DA41-9292-927BA42C9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33A99-BEC5-FF40-A378-0B3C29270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DAF6F-A3B5-D54D-911C-CA60A562C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9</a:t>
            </a:fld>
            <a:endParaRPr lang="en-US" altLang="ko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DBB4F7-8E2F-D74A-A932-E2063E2138AA}"/>
              </a:ext>
            </a:extLst>
          </p:cNvPr>
          <p:cNvSpPr txBox="1"/>
          <p:nvPr/>
        </p:nvSpPr>
        <p:spPr>
          <a:xfrm>
            <a:off x="422275" y="1878719"/>
            <a:ext cx="2743200" cy="1015663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0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C/C++ Code:</a:t>
            </a:r>
          </a:p>
          <a:p>
            <a:endParaRPr lang="en-US" sz="10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/>
                <a:cs typeface="Courier New"/>
              </a:rPr>
              <a:t>if </a:t>
            </a:r>
            <a:r>
              <a:rPr lang="mr-IN" sz="1000" b="1" dirty="0">
                <a:latin typeface="Courier New"/>
                <a:cs typeface="Courier New"/>
              </a:rPr>
              <a:t>(</a:t>
            </a:r>
            <a:r>
              <a:rPr lang="en-US" sz="1000" b="1" dirty="0">
                <a:latin typeface="Courier New"/>
                <a:cs typeface="Courier New"/>
              </a:rPr>
              <a:t> R</a:t>
            </a:r>
            <a:r>
              <a:rPr lang="mr-IN" sz="1000" b="1" dirty="0">
                <a:latin typeface="Courier New"/>
                <a:cs typeface="Courier New"/>
              </a:rPr>
              <a:t>0</a:t>
            </a:r>
            <a:r>
              <a:rPr lang="en-US" sz="1000" b="1" dirty="0">
                <a:latin typeface="Courier New"/>
                <a:cs typeface="Courier New"/>
              </a:rPr>
              <a:t> </a:t>
            </a:r>
            <a:r>
              <a:rPr lang="mr-IN" sz="1000" b="1" dirty="0">
                <a:latin typeface="Courier New"/>
                <a:cs typeface="Courier New"/>
              </a:rPr>
              <a:t>&gt;</a:t>
            </a:r>
            <a:r>
              <a:rPr lang="en-US" sz="1000" b="1" dirty="0">
                <a:latin typeface="Courier New"/>
                <a:cs typeface="Courier New"/>
              </a:rPr>
              <a:t> R</a:t>
            </a:r>
            <a:r>
              <a:rPr lang="mr-IN" sz="1000" b="1" dirty="0">
                <a:latin typeface="Courier New"/>
                <a:cs typeface="Courier New"/>
              </a:rPr>
              <a:t>1</a:t>
            </a:r>
            <a:r>
              <a:rPr lang="en-US" sz="1000" b="1" dirty="0">
                <a:latin typeface="Courier New"/>
                <a:cs typeface="Courier New"/>
              </a:rPr>
              <a:t> </a:t>
            </a:r>
            <a:r>
              <a:rPr lang="mr-IN" sz="1000" b="1" dirty="0">
                <a:latin typeface="Courier New"/>
                <a:cs typeface="Courier New"/>
              </a:rPr>
              <a:t>)                                                              </a:t>
            </a:r>
          </a:p>
          <a:p>
            <a:r>
              <a:rPr lang="en-US" sz="1000" b="1" dirty="0">
                <a:latin typeface="Courier New"/>
                <a:cs typeface="Courier New"/>
              </a:rPr>
              <a:t>  </a:t>
            </a:r>
            <a:r>
              <a:rPr lang="mr-IN" sz="1000" b="1" dirty="0">
                <a:latin typeface="Courier New"/>
                <a:cs typeface="Courier New"/>
              </a:rPr>
              <a:t>do_something</a:t>
            </a:r>
            <a:r>
              <a:rPr lang="en-US" sz="1000" b="1" dirty="0">
                <a:latin typeface="Courier New"/>
                <a:cs typeface="Courier New"/>
              </a:rPr>
              <a:t>( );</a:t>
            </a:r>
            <a:r>
              <a:rPr lang="mr-IN" sz="1000" b="1" dirty="0">
                <a:latin typeface="Courier New"/>
                <a:cs typeface="Courier New"/>
              </a:rPr>
              <a:t>                                                            </a:t>
            </a:r>
          </a:p>
          <a:p>
            <a:r>
              <a:rPr lang="en-US" sz="1000" b="1" dirty="0">
                <a:latin typeface="Courier New"/>
                <a:cs typeface="Courier New"/>
              </a:rPr>
              <a:t>e</a:t>
            </a:r>
            <a:r>
              <a:rPr lang="mr-IN" sz="1000" b="1" dirty="0">
                <a:latin typeface="Courier New"/>
                <a:cs typeface="Courier New"/>
              </a:rPr>
              <a:t>lse                                                                  </a:t>
            </a:r>
          </a:p>
          <a:p>
            <a:r>
              <a:rPr lang="mr-IN" sz="1000" b="1" dirty="0">
                <a:latin typeface="Courier New"/>
                <a:cs typeface="Courier New"/>
              </a:rPr>
              <a:t>  do_something_else</a:t>
            </a:r>
            <a:r>
              <a:rPr lang="en-US" sz="1000" b="1" dirty="0">
                <a:latin typeface="Courier New"/>
                <a:cs typeface="Courier New"/>
              </a:rPr>
              <a:t>( );</a:t>
            </a:r>
            <a:r>
              <a:rPr lang="mr-IN" sz="1000" b="1" dirty="0">
                <a:latin typeface="Courier New"/>
                <a:cs typeface="Courier New"/>
              </a:rPr>
              <a:t>                                                   </a:t>
            </a:r>
            <a:endParaRPr lang="en-US" sz="1000" b="1" dirty="0">
              <a:latin typeface="Courier New"/>
              <a:cs typeface="Courier New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AFDA05-B6C4-314D-95EA-B7648A70E27C}"/>
              </a:ext>
            </a:extLst>
          </p:cNvPr>
          <p:cNvSpPr txBox="1"/>
          <p:nvPr/>
        </p:nvSpPr>
        <p:spPr>
          <a:xfrm>
            <a:off x="3784600" y="1847941"/>
            <a:ext cx="5359400" cy="2092881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0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ARM Code:</a:t>
            </a:r>
          </a:p>
          <a:p>
            <a:endParaRPr lang="en-US" sz="10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/>
                <a:cs typeface="Courier New"/>
              </a:rPr>
              <a:t>	MOV	R0, #253	; Let's assume that R0 == 0xFD</a:t>
            </a:r>
          </a:p>
          <a:p>
            <a:r>
              <a:rPr lang="en-US" sz="1000" b="1" dirty="0">
                <a:latin typeface="Courier New"/>
                <a:cs typeface="Courier New"/>
              </a:rPr>
              <a:t>			</a:t>
            </a:r>
          </a:p>
          <a:p>
            <a:r>
              <a:rPr lang="en-US" sz="1000" b="1" dirty="0">
                <a:latin typeface="Courier New"/>
                <a:cs typeface="Courier New"/>
              </a:rPr>
              <a:t>	TST	R0, #0x1</a:t>
            </a:r>
          </a:p>
          <a:p>
            <a:r>
              <a:rPr lang="en-US" sz="1000" b="1" dirty="0">
                <a:latin typeface="Courier New"/>
                <a:cs typeface="Courier New"/>
              </a:rPr>
              <a:t>	BNE	</a:t>
            </a:r>
            <a:r>
              <a:rPr lang="en-US" sz="1000" b="1" dirty="0" err="1">
                <a:latin typeface="Courier New"/>
                <a:cs typeface="Courier New"/>
              </a:rPr>
              <a:t>else_clause</a:t>
            </a:r>
            <a:endParaRPr lang="en-US" sz="1000" b="1" dirty="0">
              <a:latin typeface="Courier New"/>
              <a:cs typeface="Courier New"/>
            </a:endParaRPr>
          </a:p>
          <a:p>
            <a:r>
              <a:rPr lang="en-US" sz="1000" b="1" dirty="0" err="1">
                <a:latin typeface="Courier New"/>
                <a:cs typeface="Courier New"/>
              </a:rPr>
              <a:t>if_clause</a:t>
            </a:r>
            <a:endParaRPr lang="en-US" sz="10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/>
                <a:cs typeface="Courier New"/>
              </a:rPr>
              <a:t>	MOV	R1, #'E'	; 'E' == 0x45</a:t>
            </a:r>
          </a:p>
          <a:p>
            <a:r>
              <a:rPr lang="en-US" sz="1000" b="1" dirty="0">
                <a:latin typeface="Courier New"/>
                <a:cs typeface="Courier New"/>
              </a:rPr>
              <a:t>	B	stop</a:t>
            </a:r>
          </a:p>
          <a:p>
            <a:r>
              <a:rPr lang="en-US" sz="1000" b="1" dirty="0" err="1">
                <a:latin typeface="Courier New"/>
                <a:cs typeface="Courier New"/>
              </a:rPr>
              <a:t>else_clause</a:t>
            </a:r>
            <a:endParaRPr lang="en-US" sz="10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/>
                <a:cs typeface="Courier New"/>
              </a:rPr>
              <a:t>	MOV	R1, #'O'	; 'O' == 0x4F</a:t>
            </a:r>
          </a:p>
          <a:p>
            <a:r>
              <a:rPr lang="en-US" sz="1000" b="1" dirty="0">
                <a:latin typeface="Courier New"/>
                <a:cs typeface="Courier New"/>
              </a:rPr>
              <a:t>stop</a:t>
            </a:r>
          </a:p>
          <a:p>
            <a:r>
              <a:rPr lang="en-US" sz="1000" b="1" dirty="0">
                <a:latin typeface="Courier New"/>
                <a:cs typeface="Courier New"/>
              </a:rPr>
              <a:t>	END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BAB8FE3-9FB7-7D41-AEA4-04D87D40B6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87" y="3868716"/>
            <a:ext cx="4898813" cy="255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621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25CE6-065D-DE4E-B194-18643EDBE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“for” Loop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C25A2-BD04-864E-B09E-27E2F4387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9EC4D-C2F0-4645-86C8-A823C597E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B9612-5150-214D-8A8C-A4FD47159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10</a:t>
            </a:fld>
            <a:endParaRPr lang="en-US" altLang="ko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7911E0-A45C-8140-9DE6-90B4F5F919C0}"/>
              </a:ext>
            </a:extLst>
          </p:cNvPr>
          <p:cNvSpPr txBox="1"/>
          <p:nvPr/>
        </p:nvSpPr>
        <p:spPr>
          <a:xfrm>
            <a:off x="304800" y="1524000"/>
            <a:ext cx="4185761" cy="1938992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fr-FR" sz="1000" b="1" i="1" u="sng" dirty="0">
                <a:latin typeface="Courier New"/>
                <a:cs typeface="Courier New"/>
              </a:rPr>
              <a:t>C/C++ code:</a:t>
            </a:r>
          </a:p>
          <a:p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 err="1">
                <a:latin typeface="Courier New"/>
                <a:cs typeface="Courier New"/>
              </a:rPr>
              <a:t>void</a:t>
            </a:r>
            <a:r>
              <a:rPr lang="fr-FR" sz="1000" b="1" dirty="0">
                <a:latin typeface="Courier New"/>
                <a:cs typeface="Courier New"/>
              </a:rPr>
              <a:t> </a:t>
            </a:r>
            <a:r>
              <a:rPr lang="fr-FR" sz="1000" b="1" dirty="0" err="1">
                <a:latin typeface="Courier New"/>
                <a:cs typeface="Courier New"/>
              </a:rPr>
              <a:t>subroutine</a:t>
            </a:r>
            <a:r>
              <a:rPr lang="fr-FR" sz="1000" b="1" dirty="0">
                <a:latin typeface="Courier New"/>
                <a:cs typeface="Courier New"/>
              </a:rPr>
              <a:t>( ) {</a:t>
            </a:r>
          </a:p>
          <a:p>
            <a:r>
              <a:rPr lang="fr-FR" sz="1000" b="1" dirty="0">
                <a:latin typeface="Courier New"/>
                <a:cs typeface="Courier New"/>
              </a:rPr>
              <a:t>  </a:t>
            </a:r>
            <a:r>
              <a:rPr lang="fr-FR" sz="1000" b="1" dirty="0" err="1">
                <a:latin typeface="Courier New"/>
                <a:cs typeface="Courier New"/>
              </a:rPr>
              <a:t>static</a:t>
            </a:r>
            <a:r>
              <a:rPr lang="fr-FR" sz="1000" b="1" dirty="0">
                <a:latin typeface="Courier New"/>
                <a:cs typeface="Courier New"/>
              </a:rPr>
              <a:t> </a:t>
            </a:r>
            <a:r>
              <a:rPr lang="fr-FR" sz="1000" b="1" dirty="0" err="1">
                <a:latin typeface="Courier New"/>
                <a:cs typeface="Courier New"/>
              </a:rPr>
              <a:t>int</a:t>
            </a:r>
            <a:r>
              <a:rPr lang="fr-FR" sz="1000" b="1" dirty="0">
                <a:latin typeface="Courier New"/>
                <a:cs typeface="Courier New"/>
              </a:rPr>
              <a:t> </a:t>
            </a:r>
            <a:r>
              <a:rPr lang="fr-FR" sz="1000" b="1" dirty="0" err="1">
                <a:latin typeface="Courier New"/>
                <a:cs typeface="Courier New"/>
              </a:rPr>
              <a:t>sum</a:t>
            </a:r>
            <a:r>
              <a:rPr lang="fr-FR" sz="1000" b="1" dirty="0">
                <a:latin typeface="Courier New"/>
                <a:cs typeface="Courier New"/>
              </a:rPr>
              <a:t> = 1;</a:t>
            </a:r>
          </a:p>
          <a:p>
            <a:r>
              <a:rPr lang="fr-FR" sz="1000" b="1" dirty="0">
                <a:latin typeface="Courier New"/>
                <a:cs typeface="Courier New"/>
              </a:rPr>
              <a:t>  </a:t>
            </a:r>
            <a:r>
              <a:rPr lang="fr-FR" sz="1000" b="1" dirty="0" err="1">
                <a:latin typeface="Courier New"/>
                <a:cs typeface="Courier New"/>
              </a:rPr>
              <a:t>sum</a:t>
            </a:r>
            <a:r>
              <a:rPr lang="fr-FR" sz="1000" b="1" dirty="0">
                <a:latin typeface="Courier New"/>
                <a:cs typeface="Courier New"/>
              </a:rPr>
              <a:t> += </a:t>
            </a:r>
            <a:r>
              <a:rPr lang="fr-FR" sz="1000" b="1" dirty="0" err="1">
                <a:latin typeface="Courier New"/>
                <a:cs typeface="Courier New"/>
              </a:rPr>
              <a:t>sum</a:t>
            </a:r>
            <a:r>
              <a:rPr lang="fr-FR" sz="1000" b="1" dirty="0">
                <a:latin typeface="Courier New"/>
                <a:cs typeface="Courier New"/>
              </a:rPr>
              <a:t> + 1;</a:t>
            </a:r>
          </a:p>
          <a:p>
            <a:r>
              <a:rPr lang="fr-FR" sz="1000" b="1" dirty="0">
                <a:latin typeface="Courier New"/>
                <a:cs typeface="Courier New"/>
              </a:rPr>
              <a:t>}</a:t>
            </a:r>
          </a:p>
          <a:p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 err="1">
                <a:latin typeface="Courier New"/>
                <a:cs typeface="Courier New"/>
              </a:rPr>
              <a:t>int</a:t>
            </a:r>
            <a:r>
              <a:rPr lang="fr-FR" sz="1000" b="1" dirty="0">
                <a:latin typeface="Courier New"/>
                <a:cs typeface="Courier New"/>
              </a:rPr>
              <a:t> main( ) {</a:t>
            </a:r>
          </a:p>
          <a:p>
            <a:r>
              <a:rPr lang="fr-FR" sz="1000" b="1" dirty="0">
                <a:latin typeface="Courier New"/>
                <a:cs typeface="Courier New"/>
              </a:rPr>
              <a:t>  for ( </a:t>
            </a:r>
            <a:r>
              <a:rPr lang="fr-FR" sz="1000" b="1" dirty="0" err="1">
                <a:latin typeface="Courier New"/>
                <a:cs typeface="Courier New"/>
              </a:rPr>
              <a:t>int</a:t>
            </a:r>
            <a:r>
              <a:rPr lang="fr-FR" sz="1000" b="1" dirty="0">
                <a:latin typeface="Courier New"/>
                <a:cs typeface="Courier New"/>
              </a:rPr>
              <a:t> </a:t>
            </a:r>
            <a:r>
              <a:rPr lang="fr-FR" sz="1000" b="1" dirty="0" err="1">
                <a:latin typeface="Courier New"/>
                <a:cs typeface="Courier New"/>
              </a:rPr>
              <a:t>counter</a:t>
            </a:r>
            <a:r>
              <a:rPr lang="fr-FR" sz="1000" b="1" dirty="0">
                <a:latin typeface="Courier New"/>
                <a:cs typeface="Courier New"/>
              </a:rPr>
              <a:t> = 0; </a:t>
            </a:r>
            <a:r>
              <a:rPr lang="fr-FR" sz="1000" b="1" dirty="0" err="1">
                <a:latin typeface="Courier New"/>
                <a:cs typeface="Courier New"/>
              </a:rPr>
              <a:t>counter</a:t>
            </a:r>
            <a:r>
              <a:rPr lang="fr-FR" sz="1000" b="1" dirty="0">
                <a:latin typeface="Courier New"/>
                <a:cs typeface="Courier New"/>
              </a:rPr>
              <a:t> &lt; 10; </a:t>
            </a:r>
            <a:r>
              <a:rPr lang="fr-FR" sz="1000" b="1" dirty="0" err="1">
                <a:latin typeface="Courier New"/>
                <a:cs typeface="Courier New"/>
              </a:rPr>
              <a:t>counter</a:t>
            </a:r>
            <a:r>
              <a:rPr lang="fr-FR" sz="1000" b="1" dirty="0">
                <a:latin typeface="Courier New"/>
                <a:cs typeface="Courier New"/>
              </a:rPr>
              <a:t>++ ) {</a:t>
            </a:r>
          </a:p>
          <a:p>
            <a:r>
              <a:rPr lang="fr-FR" sz="1000" b="1" dirty="0">
                <a:latin typeface="Courier New"/>
                <a:cs typeface="Courier New"/>
              </a:rPr>
              <a:t>    </a:t>
            </a:r>
            <a:r>
              <a:rPr lang="fr-FR" sz="1000" b="1" dirty="0" err="1">
                <a:latin typeface="Courier New"/>
                <a:cs typeface="Courier New"/>
              </a:rPr>
              <a:t>subroutine</a:t>
            </a:r>
            <a:r>
              <a:rPr lang="fr-FR" sz="1000" b="1" dirty="0">
                <a:latin typeface="Courier New"/>
                <a:cs typeface="Courier New"/>
              </a:rPr>
              <a:t>( );</a:t>
            </a:r>
          </a:p>
          <a:p>
            <a:r>
              <a:rPr lang="mr-IN" sz="1000" b="1" dirty="0">
                <a:latin typeface="Courier New"/>
                <a:cs typeface="Courier New"/>
              </a:rPr>
              <a:t>  }</a:t>
            </a:r>
          </a:p>
          <a:p>
            <a:r>
              <a:rPr lang="mr-IN" sz="1000" b="1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5C16CC-F35A-1444-AFA7-E09E944D90A5}"/>
              </a:ext>
            </a:extLst>
          </p:cNvPr>
          <p:cNvSpPr txBox="1"/>
          <p:nvPr/>
        </p:nvSpPr>
        <p:spPr>
          <a:xfrm>
            <a:off x="4653441" y="1524000"/>
            <a:ext cx="4262705" cy="2862322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fr-FR" sz="1000" b="1" i="1" u="sng" dirty="0">
                <a:latin typeface="Courier New"/>
                <a:cs typeface="Courier New"/>
              </a:rPr>
              <a:t>ARM Code:</a:t>
            </a:r>
          </a:p>
          <a:p>
            <a:endParaRPr lang="fr-FR" sz="10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/>
                <a:cs typeface="Courier New"/>
              </a:rPr>
              <a:t>main</a:t>
            </a:r>
          </a:p>
          <a:p>
            <a:r>
              <a:rPr lang="en-US" sz="1000" b="1" dirty="0">
                <a:latin typeface="Courier New"/>
                <a:cs typeface="Courier New"/>
              </a:rPr>
              <a:t>	MOV	R2, #0	; sum = 0</a:t>
            </a:r>
          </a:p>
          <a:p>
            <a:r>
              <a:rPr lang="en-US" sz="1000" b="1" dirty="0">
                <a:latin typeface="Courier New"/>
                <a:cs typeface="Courier New"/>
              </a:rPr>
              <a:t>	MOV	R3, #0</a:t>
            </a:r>
          </a:p>
          <a:p>
            <a:r>
              <a:rPr lang="en-US" sz="1000" b="1" dirty="0">
                <a:latin typeface="Courier New"/>
                <a:cs typeface="Courier New"/>
              </a:rPr>
              <a:t>	MOV	R0, #0	; for ( R0 = 0;</a:t>
            </a:r>
          </a:p>
          <a:p>
            <a:r>
              <a:rPr lang="en-US" sz="1000" b="1" dirty="0" err="1">
                <a:latin typeface="Courier New"/>
                <a:cs typeface="Courier New"/>
              </a:rPr>
              <a:t>forloop</a:t>
            </a:r>
            <a:endParaRPr lang="en-US" sz="10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/>
                <a:cs typeface="Courier New"/>
              </a:rPr>
              <a:t>	CMP	R0, #10	; R0 &lt; 10;</a:t>
            </a:r>
          </a:p>
          <a:p>
            <a:r>
              <a:rPr lang="en-US" sz="1000" b="1" dirty="0">
                <a:latin typeface="Courier New"/>
                <a:cs typeface="Courier New"/>
              </a:rPr>
              <a:t>	BGE	</a:t>
            </a:r>
            <a:r>
              <a:rPr lang="en-US" sz="1000" b="1" dirty="0" err="1">
                <a:latin typeface="Courier New"/>
                <a:cs typeface="Courier New"/>
              </a:rPr>
              <a:t>end_of_main</a:t>
            </a:r>
            <a:endParaRPr lang="en-US" sz="10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/>
                <a:cs typeface="Courier New"/>
              </a:rPr>
              <a:t>	BL	subroutine 	; subroutine( );</a:t>
            </a:r>
          </a:p>
          <a:p>
            <a:r>
              <a:rPr lang="en-US" sz="1000" b="1" dirty="0">
                <a:latin typeface="Courier New"/>
                <a:cs typeface="Courier New"/>
              </a:rPr>
              <a:t>	ADD	R0, R0, #1	; R0++ )</a:t>
            </a:r>
          </a:p>
          <a:p>
            <a:r>
              <a:rPr lang="en-US" sz="1000" b="1" dirty="0">
                <a:latin typeface="Courier New"/>
                <a:cs typeface="Courier New"/>
              </a:rPr>
              <a:t>	B	</a:t>
            </a:r>
            <a:r>
              <a:rPr lang="en-US" sz="1000" b="1" dirty="0" err="1">
                <a:latin typeface="Courier New"/>
                <a:cs typeface="Courier New"/>
              </a:rPr>
              <a:t>forloop</a:t>
            </a:r>
            <a:endParaRPr lang="en-US" sz="10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/>
                <a:cs typeface="Courier New"/>
              </a:rPr>
              <a:t>subroutine</a:t>
            </a:r>
          </a:p>
          <a:p>
            <a:r>
              <a:rPr lang="en-US" sz="1000" b="1" dirty="0">
                <a:latin typeface="Courier New"/>
                <a:cs typeface="Courier New"/>
              </a:rPr>
              <a:t>	ADD	R3, R3, #1</a:t>
            </a:r>
          </a:p>
          <a:p>
            <a:r>
              <a:rPr lang="en-US" sz="1000" b="1" dirty="0">
                <a:latin typeface="Courier New"/>
                <a:cs typeface="Courier New"/>
              </a:rPr>
              <a:t>	ADD	R2, R2, R3	; R2+=R2+(R3+=1);</a:t>
            </a:r>
          </a:p>
          <a:p>
            <a:r>
              <a:rPr lang="en-US" sz="1000" b="1" dirty="0">
                <a:latin typeface="Courier New"/>
                <a:cs typeface="Courier New"/>
              </a:rPr>
              <a:t>	MOV	PC, LR</a:t>
            </a:r>
          </a:p>
          <a:p>
            <a:r>
              <a:rPr lang="en-US" sz="1000" b="1" dirty="0" err="1">
                <a:latin typeface="Courier New"/>
                <a:cs typeface="Courier New"/>
              </a:rPr>
              <a:t>end_of_main</a:t>
            </a:r>
            <a:endParaRPr lang="en-US" sz="10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/>
                <a:cs typeface="Courier New"/>
              </a:rPr>
              <a:t>	END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EA67B1-B6C3-0F48-9DDA-415D7E724B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395" y="4334358"/>
            <a:ext cx="6621751" cy="207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11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A65FC-818C-AF4D-BF9D-94EB97825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“do/while” Loop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40D19-E70B-D645-A927-A9A57225C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8CE6F-58AA-A84F-A888-4C4A5F48F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B7307-C77E-B24C-BABD-BC17F093B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11</a:t>
            </a:fld>
            <a:endParaRPr lang="en-US" altLang="ko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AB92D9-92F3-0946-B12F-C1FA252CEA19}"/>
              </a:ext>
            </a:extLst>
          </p:cNvPr>
          <p:cNvSpPr txBox="1"/>
          <p:nvPr/>
        </p:nvSpPr>
        <p:spPr>
          <a:xfrm>
            <a:off x="246348" y="1540565"/>
            <a:ext cx="4177747" cy="1600438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1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C/C++ Code:</a:t>
            </a:r>
          </a:p>
          <a:p>
            <a:endParaRPr lang="fr-FR" sz="1100" b="1" dirty="0">
              <a:latin typeface="Courier New"/>
              <a:cs typeface="Courier New"/>
            </a:endParaRPr>
          </a:p>
          <a:p>
            <a:r>
              <a:rPr lang="fr-FR" sz="1100" b="1" dirty="0" err="1">
                <a:latin typeface="Courier New"/>
                <a:cs typeface="Courier New"/>
              </a:rPr>
              <a:t>int</a:t>
            </a:r>
            <a:r>
              <a:rPr lang="fr-FR" sz="1100" b="1" dirty="0">
                <a:latin typeface="Courier New"/>
                <a:cs typeface="Courier New"/>
              </a:rPr>
              <a:t> main( ) {</a:t>
            </a:r>
          </a:p>
          <a:p>
            <a:r>
              <a:rPr lang="hu-HU" sz="1100" b="1" dirty="0">
                <a:latin typeface="Courier New"/>
                <a:cs typeface="Courier New"/>
              </a:rPr>
              <a:t>  int array[] = {9, 8, 7, 6, 5, 4, 3, 2, 1, 0};</a:t>
            </a:r>
          </a:p>
          <a:p>
            <a:r>
              <a:rPr lang="mr-IN" sz="1100" b="1" dirty="0">
                <a:latin typeface="Courier New"/>
                <a:cs typeface="Courier New"/>
              </a:rPr>
              <a:t>  int *a2 = array;</a:t>
            </a:r>
          </a:p>
          <a:p>
            <a:r>
              <a:rPr lang="mr-IN" sz="1100" b="1" dirty="0">
                <a:latin typeface="Courier New"/>
                <a:cs typeface="Courier New"/>
              </a:rPr>
              <a:t>  </a:t>
            </a:r>
            <a:r>
              <a:rPr lang="mr-IN" sz="1100" b="1" dirty="0">
                <a:solidFill>
                  <a:srgbClr val="800000"/>
                </a:solidFill>
                <a:latin typeface="Courier New"/>
                <a:cs typeface="Courier New"/>
              </a:rPr>
              <a:t>do {</a:t>
            </a:r>
          </a:p>
          <a:p>
            <a:r>
              <a:rPr lang="en-US" sz="1100" b="1" dirty="0">
                <a:solidFill>
                  <a:srgbClr val="800000"/>
                </a:solidFill>
                <a:latin typeface="Courier New"/>
                <a:cs typeface="Courier New"/>
              </a:rPr>
              <a:t>    subroutine( );</a:t>
            </a:r>
          </a:p>
          <a:p>
            <a:r>
              <a:rPr lang="en-US" sz="1100" b="1" dirty="0">
                <a:solidFill>
                  <a:srgbClr val="800000"/>
                </a:solidFill>
                <a:latin typeface="Courier New"/>
                <a:cs typeface="Courier New"/>
              </a:rPr>
              <a:t>  } while ( *( a2++ ) != 0 );</a:t>
            </a:r>
          </a:p>
          <a:p>
            <a:r>
              <a:rPr lang="en-US" sz="1100" b="1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80F72-42FF-BA43-B613-8967041BB1B0}"/>
              </a:ext>
            </a:extLst>
          </p:cNvPr>
          <p:cNvSpPr txBox="1"/>
          <p:nvPr/>
        </p:nvSpPr>
        <p:spPr>
          <a:xfrm>
            <a:off x="4572000" y="1537252"/>
            <a:ext cx="4185761" cy="1938992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fr-FR" sz="1000" b="1" i="1" u="sng" dirty="0">
                <a:latin typeface="Courier New"/>
                <a:cs typeface="Courier New"/>
              </a:rPr>
              <a:t>ARM Code:</a:t>
            </a:r>
          </a:p>
          <a:p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>
                <a:latin typeface="Courier New"/>
                <a:cs typeface="Courier New"/>
              </a:rPr>
              <a:t>main</a:t>
            </a:r>
          </a:p>
          <a:p>
            <a:r>
              <a:rPr lang="fr-FR" sz="1000" b="1" dirty="0">
                <a:latin typeface="Courier New"/>
                <a:cs typeface="Courier New"/>
              </a:rPr>
              <a:t>	LDR	R2, =</a:t>
            </a:r>
            <a:r>
              <a:rPr lang="fr-FR" sz="1000" b="1" dirty="0" err="1">
                <a:latin typeface="Courier New"/>
                <a:cs typeface="Courier New"/>
              </a:rPr>
              <a:t>array</a:t>
            </a:r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 err="1">
                <a:latin typeface="Courier New"/>
                <a:cs typeface="Courier New"/>
              </a:rPr>
              <a:t>dowhile</a:t>
            </a:r>
            <a:r>
              <a:rPr lang="fr-FR" sz="1000" b="1" dirty="0">
                <a:latin typeface="Courier New"/>
                <a:cs typeface="Courier New"/>
              </a:rPr>
              <a:t>	BL	</a:t>
            </a:r>
            <a:r>
              <a:rPr lang="fr-FR" sz="1000" b="1" dirty="0" err="1">
                <a:latin typeface="Courier New"/>
                <a:cs typeface="Courier New"/>
              </a:rPr>
              <a:t>subroutine</a:t>
            </a:r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>
                <a:latin typeface="Courier New"/>
                <a:cs typeface="Courier New"/>
              </a:rPr>
              <a:t>	LDR	R1, [R2], #4 ; post </a:t>
            </a:r>
            <a:r>
              <a:rPr lang="fr-FR" sz="1000" b="1" dirty="0" err="1">
                <a:latin typeface="Courier New"/>
                <a:cs typeface="Courier New"/>
              </a:rPr>
              <a:t>indexed</a:t>
            </a:r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>
                <a:latin typeface="Courier New"/>
                <a:cs typeface="Courier New"/>
              </a:rPr>
              <a:t>	CMP	R1, #0</a:t>
            </a:r>
          </a:p>
          <a:p>
            <a:r>
              <a:rPr lang="fr-FR" sz="1000" b="1" dirty="0">
                <a:latin typeface="Courier New"/>
                <a:cs typeface="Courier New"/>
              </a:rPr>
              <a:t>	BNE	</a:t>
            </a:r>
            <a:r>
              <a:rPr lang="fr-FR" sz="1000" b="1" dirty="0" err="1">
                <a:latin typeface="Courier New"/>
                <a:cs typeface="Courier New"/>
              </a:rPr>
              <a:t>dowhile</a:t>
            </a:r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>
                <a:latin typeface="Courier New"/>
                <a:cs typeface="Courier New"/>
              </a:rPr>
              <a:t>	END</a:t>
            </a:r>
          </a:p>
          <a:p>
            <a:r>
              <a:rPr lang="fr-FR" sz="1000" b="1" dirty="0" err="1">
                <a:latin typeface="Courier New"/>
                <a:cs typeface="Courier New"/>
              </a:rPr>
              <a:t>subroutine</a:t>
            </a:r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>
                <a:latin typeface="Courier New"/>
                <a:cs typeface="Courier New"/>
              </a:rPr>
              <a:t>	MOV	PC, LR</a:t>
            </a:r>
          </a:p>
          <a:p>
            <a:r>
              <a:rPr lang="fr-FR" sz="1000" b="1" dirty="0" err="1">
                <a:latin typeface="Courier New"/>
                <a:cs typeface="Courier New"/>
              </a:rPr>
              <a:t>array</a:t>
            </a:r>
            <a:r>
              <a:rPr lang="fr-FR" sz="1000" b="1" dirty="0">
                <a:latin typeface="Courier New"/>
                <a:cs typeface="Courier New"/>
              </a:rPr>
              <a:t>	DCD	9, 8, 7, 6, 5, 4, 3, 2, 1, 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612BD5-123A-DE4C-84D7-D5064A62A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092" y="3551492"/>
            <a:ext cx="4343400" cy="8535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23A72A-2E4F-1042-9DE8-3372065F09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092" y="4474038"/>
            <a:ext cx="4343400" cy="8535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39CCA00-F449-B345-BFDE-1C325927F6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092" y="5396584"/>
            <a:ext cx="4343400" cy="853565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627BAEE-7EA2-2F42-B628-19DB9A3E9FB0}"/>
              </a:ext>
            </a:extLst>
          </p:cNvPr>
          <p:cNvCxnSpPr/>
          <p:nvPr/>
        </p:nvCxnSpPr>
        <p:spPr>
          <a:xfrm flipH="1" flipV="1">
            <a:off x="5181600" y="3429000"/>
            <a:ext cx="2438400" cy="381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CD0442C-72BC-564F-AAE6-41D402091AE0}"/>
              </a:ext>
            </a:extLst>
          </p:cNvPr>
          <p:cNvCxnSpPr/>
          <p:nvPr/>
        </p:nvCxnSpPr>
        <p:spPr>
          <a:xfrm flipH="1" flipV="1">
            <a:off x="6553200" y="3429000"/>
            <a:ext cx="1143000" cy="1129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0413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4B508-2157-444C-9803-271585661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 case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47519-96BB-844F-8FD4-06E1D6CC0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2019A-5B1F-8D43-9D12-7A65C501B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3FA83-3F90-824A-88A4-68800E583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12</a:t>
            </a:fld>
            <a:endParaRPr lang="en-US" altLang="ko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9EE1E0-AF8B-9546-B10D-A21193EE34F6}"/>
              </a:ext>
            </a:extLst>
          </p:cNvPr>
          <p:cNvSpPr txBox="1"/>
          <p:nvPr/>
        </p:nvSpPr>
        <p:spPr>
          <a:xfrm>
            <a:off x="457200" y="1600200"/>
            <a:ext cx="3877985" cy="1661993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1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C/C++ Code:</a:t>
            </a:r>
          </a:p>
          <a:p>
            <a:endParaRPr lang="fr-FR" sz="11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switch (x){ // Switch construct with three cases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case ‘ &lt;0’ :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y = -1;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case ‘==0 ’ :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y = 0;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case ‘ &gt;0’ : // Note there is no default case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y = 1;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A85CE9-9FF6-E44F-8D46-4D7FF3734D5C}"/>
              </a:ext>
            </a:extLst>
          </p:cNvPr>
          <p:cNvSpPr txBox="1"/>
          <p:nvPr/>
        </p:nvSpPr>
        <p:spPr>
          <a:xfrm>
            <a:off x="4938026" y="1600200"/>
            <a:ext cx="3968750" cy="2554545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square" rtlCol="0">
            <a:spAutoFit/>
          </a:bodyPr>
          <a:lstStyle/>
          <a:p>
            <a:r>
              <a:rPr lang="fr-FR" sz="1000" b="1" i="1" u="sng" dirty="0">
                <a:latin typeface="Courier New"/>
                <a:cs typeface="Courier New"/>
              </a:rPr>
              <a:t>ARM Code:</a:t>
            </a:r>
          </a:p>
          <a:p>
            <a:endParaRPr lang="fr-FR" sz="10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CMP 	R0 , #0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BLT 	negative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BEQ 	zero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BGT 	positive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negative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MOV R1 , -1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 stop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zero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MOV R1 , 0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 stop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positive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MOV R1 , 1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stop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 stop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18B10A-7730-4843-801B-CB54D4DC56DB}"/>
              </a:ext>
            </a:extLst>
          </p:cNvPr>
          <p:cNvSpPr txBox="1"/>
          <p:nvPr/>
        </p:nvSpPr>
        <p:spPr>
          <a:xfrm>
            <a:off x="838200" y="4609216"/>
            <a:ext cx="723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condition testing can be performed for multiple possible values, resulting in multi-way branching, (i.e., switch-cases statement) </a:t>
            </a:r>
          </a:p>
        </p:txBody>
      </p:sp>
    </p:spTree>
    <p:extLst>
      <p:ext uri="{BB962C8B-B14F-4D97-AF65-F5344CB8AC3E}">
        <p14:creationId xmlns:p14="http://schemas.microsoft.com/office/powerpoint/2010/main" val="743877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04E72-EBC9-754B-84B5-D552C5BA4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CBZ/CBNZ Instructions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06275-BE14-E946-9667-626D0986C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0F2C3-592F-2A41-B4F6-5C4B563E8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738AF-7141-2D48-995E-588204685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13</a:t>
            </a:fld>
            <a:endParaRPr lang="en-US" altLang="ko-KR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7C2F0803-F45B-F446-9BC8-59BA9073AE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2707560"/>
              </p:ext>
            </p:extLst>
          </p:nvPr>
        </p:nvGraphicFramePr>
        <p:xfrm>
          <a:off x="1143000" y="1623391"/>
          <a:ext cx="7010401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4197">
                  <a:extLst>
                    <a:ext uri="{9D8B030D-6E8A-4147-A177-3AD203B41FA5}">
                      <a16:colId xmlns:a16="http://schemas.microsoft.com/office/drawing/2014/main" val="3132194089"/>
                    </a:ext>
                  </a:extLst>
                </a:gridCol>
                <a:gridCol w="3058534">
                  <a:extLst>
                    <a:ext uri="{9D8B030D-6E8A-4147-A177-3AD203B41FA5}">
                      <a16:colId xmlns:a16="http://schemas.microsoft.com/office/drawing/2014/main" val="3391818091"/>
                    </a:ext>
                  </a:extLst>
                </a:gridCol>
                <a:gridCol w="1443835">
                  <a:extLst>
                    <a:ext uri="{9D8B030D-6E8A-4147-A177-3AD203B41FA5}">
                      <a16:colId xmlns:a16="http://schemas.microsoft.com/office/drawing/2014/main" val="1932932616"/>
                    </a:ext>
                  </a:extLst>
                </a:gridCol>
                <a:gridCol w="1443835">
                  <a:extLst>
                    <a:ext uri="{9D8B030D-6E8A-4147-A177-3AD203B41FA5}">
                      <a16:colId xmlns:a16="http://schemas.microsoft.com/office/drawing/2014/main" val="875684591"/>
                    </a:ext>
                  </a:extLst>
                </a:gridCol>
              </a:tblGrid>
              <a:tr h="355600">
                <a:tc>
                  <a:txBody>
                    <a:bodyPr/>
                    <a:lstStyle/>
                    <a:p>
                      <a:r>
                        <a:rPr lang="en-US" sz="1400" dirty="0"/>
                        <a:t>Instructions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Encoding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Flags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786941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r>
                        <a:rPr lang="en-US" sz="1400" dirty="0"/>
                        <a:t>CBZ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Compare and branch if zero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 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422782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r>
                        <a:rPr lang="en-US" sz="1400" dirty="0"/>
                        <a:t>CBNZ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Compare and branch if not </a:t>
                      </a:r>
                      <a:r>
                        <a:rPr lang="en-US" sz="1400" dirty="0" err="1"/>
                        <a:t>zero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 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127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B75D388-BCF8-8746-8B7E-6E69F02EA455}"/>
              </a:ext>
            </a:extLst>
          </p:cNvPr>
          <p:cNvSpPr txBox="1"/>
          <p:nvPr/>
        </p:nvSpPr>
        <p:spPr>
          <a:xfrm>
            <a:off x="304800" y="3288991"/>
            <a:ext cx="4177747" cy="1600438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1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C/C++ Code:</a:t>
            </a:r>
          </a:p>
          <a:p>
            <a:endParaRPr lang="fr-FR" sz="1100" b="1" dirty="0">
              <a:latin typeface="Courier New"/>
              <a:cs typeface="Courier New"/>
            </a:endParaRPr>
          </a:p>
          <a:p>
            <a:r>
              <a:rPr lang="fr-FR" sz="1100" b="1" dirty="0" err="1">
                <a:latin typeface="Courier New"/>
                <a:cs typeface="Courier New"/>
              </a:rPr>
              <a:t>int</a:t>
            </a:r>
            <a:r>
              <a:rPr lang="fr-FR" sz="1100" b="1" dirty="0">
                <a:latin typeface="Courier New"/>
                <a:cs typeface="Courier New"/>
              </a:rPr>
              <a:t> main( ) {</a:t>
            </a:r>
          </a:p>
          <a:p>
            <a:r>
              <a:rPr lang="hu-HU" sz="1100" b="1" dirty="0">
                <a:latin typeface="Courier New"/>
                <a:cs typeface="Courier New"/>
              </a:rPr>
              <a:t>  int array[] = {9, 8, 7, 6, 5, 4, 3, 2, 1, 0};</a:t>
            </a:r>
          </a:p>
          <a:p>
            <a:r>
              <a:rPr lang="mr-IN" sz="1100" b="1" dirty="0">
                <a:latin typeface="Courier New"/>
                <a:cs typeface="Courier New"/>
              </a:rPr>
              <a:t>  int *a2 = array;</a:t>
            </a:r>
          </a:p>
          <a:p>
            <a:r>
              <a:rPr lang="mr-IN" sz="1100" b="1" dirty="0">
                <a:latin typeface="Courier New"/>
                <a:cs typeface="Courier New"/>
              </a:rPr>
              <a:t>  </a:t>
            </a:r>
            <a:r>
              <a:rPr lang="mr-IN" sz="1100" b="1" dirty="0">
                <a:solidFill>
                  <a:srgbClr val="800000"/>
                </a:solidFill>
                <a:latin typeface="Courier New"/>
                <a:cs typeface="Courier New"/>
              </a:rPr>
              <a:t>do {</a:t>
            </a:r>
          </a:p>
          <a:p>
            <a:r>
              <a:rPr lang="en-US" sz="1100" b="1" dirty="0">
                <a:solidFill>
                  <a:srgbClr val="800000"/>
                </a:solidFill>
                <a:latin typeface="Courier New"/>
                <a:cs typeface="Courier New"/>
              </a:rPr>
              <a:t>    subroutine( );</a:t>
            </a:r>
          </a:p>
          <a:p>
            <a:r>
              <a:rPr lang="en-US" sz="1100" b="1" dirty="0">
                <a:solidFill>
                  <a:srgbClr val="800000"/>
                </a:solidFill>
                <a:latin typeface="Courier New"/>
                <a:cs typeface="Courier New"/>
              </a:rPr>
              <a:t>  } while ( *( a2++ ) != 0 );</a:t>
            </a:r>
          </a:p>
          <a:p>
            <a:r>
              <a:rPr lang="en-US" sz="1100" b="1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70A152-F0B6-2045-9FCD-54E46DB754A8}"/>
              </a:ext>
            </a:extLst>
          </p:cNvPr>
          <p:cNvSpPr txBox="1"/>
          <p:nvPr/>
        </p:nvSpPr>
        <p:spPr>
          <a:xfrm>
            <a:off x="4630452" y="3285678"/>
            <a:ext cx="4185761" cy="1938992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fr-FR" sz="1000" b="1" i="1" u="sng" dirty="0">
                <a:latin typeface="Courier New"/>
                <a:cs typeface="Courier New"/>
              </a:rPr>
              <a:t>ARM Code:</a:t>
            </a:r>
          </a:p>
          <a:p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>
                <a:latin typeface="Courier New"/>
                <a:cs typeface="Courier New"/>
              </a:rPr>
              <a:t>main</a:t>
            </a:r>
          </a:p>
          <a:p>
            <a:r>
              <a:rPr lang="fr-FR" sz="1000" b="1" dirty="0">
                <a:latin typeface="Courier New"/>
                <a:cs typeface="Courier New"/>
              </a:rPr>
              <a:t>	LDR	R2, =</a:t>
            </a:r>
            <a:r>
              <a:rPr lang="fr-FR" sz="1000" b="1" dirty="0" err="1">
                <a:latin typeface="Courier New"/>
                <a:cs typeface="Courier New"/>
              </a:rPr>
              <a:t>array</a:t>
            </a:r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 err="1">
                <a:latin typeface="Courier New"/>
                <a:cs typeface="Courier New"/>
              </a:rPr>
              <a:t>dowhile</a:t>
            </a:r>
            <a:r>
              <a:rPr lang="fr-FR" sz="1000" b="1" dirty="0">
                <a:latin typeface="Courier New"/>
                <a:cs typeface="Courier New"/>
              </a:rPr>
              <a:t>	BL	</a:t>
            </a:r>
            <a:r>
              <a:rPr lang="fr-FR" sz="1000" b="1" dirty="0" err="1">
                <a:latin typeface="Courier New"/>
                <a:cs typeface="Courier New"/>
              </a:rPr>
              <a:t>subroutine</a:t>
            </a:r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>
                <a:latin typeface="Courier New"/>
                <a:cs typeface="Courier New"/>
              </a:rPr>
              <a:t>	LDR	R1, [R2], #4 ; post </a:t>
            </a:r>
            <a:r>
              <a:rPr lang="fr-FR" sz="1000" b="1" dirty="0" err="1">
                <a:latin typeface="Courier New"/>
                <a:cs typeface="Courier New"/>
              </a:rPr>
              <a:t>indexed</a:t>
            </a:r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>
                <a:latin typeface="Courier New"/>
                <a:cs typeface="Courier New"/>
              </a:rPr>
              <a:t>	CMP	R1, #0</a:t>
            </a:r>
          </a:p>
          <a:p>
            <a:r>
              <a:rPr lang="fr-FR" sz="1000" b="1" dirty="0">
                <a:latin typeface="Courier New"/>
                <a:cs typeface="Courier New"/>
              </a:rPr>
              <a:t>	BNE	</a:t>
            </a:r>
            <a:r>
              <a:rPr lang="fr-FR" sz="1000" b="1" dirty="0" err="1">
                <a:latin typeface="Courier New"/>
                <a:cs typeface="Courier New"/>
              </a:rPr>
              <a:t>dowhile</a:t>
            </a:r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>
                <a:latin typeface="Courier New"/>
                <a:cs typeface="Courier New"/>
              </a:rPr>
              <a:t>	END</a:t>
            </a:r>
          </a:p>
          <a:p>
            <a:r>
              <a:rPr lang="fr-FR" sz="1000" b="1" dirty="0" err="1">
                <a:latin typeface="Courier New"/>
                <a:cs typeface="Courier New"/>
              </a:rPr>
              <a:t>subroutine</a:t>
            </a:r>
            <a:endParaRPr lang="fr-FR" sz="1000" b="1" dirty="0">
              <a:latin typeface="Courier New"/>
              <a:cs typeface="Courier New"/>
            </a:endParaRPr>
          </a:p>
          <a:p>
            <a:r>
              <a:rPr lang="fr-FR" sz="1000" b="1" dirty="0">
                <a:latin typeface="Courier New"/>
                <a:cs typeface="Courier New"/>
              </a:rPr>
              <a:t>	MOV	PC, LR</a:t>
            </a:r>
          </a:p>
          <a:p>
            <a:r>
              <a:rPr lang="fr-FR" sz="1000" b="1" dirty="0" err="1">
                <a:latin typeface="Courier New"/>
                <a:cs typeface="Courier New"/>
              </a:rPr>
              <a:t>array</a:t>
            </a:r>
            <a:r>
              <a:rPr lang="fr-FR" sz="1000" b="1" dirty="0">
                <a:latin typeface="Courier New"/>
                <a:cs typeface="Courier New"/>
              </a:rPr>
              <a:t>	DCD	9, 8, 7, 6, 5, 4, 3, 2, 1, 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0E0BEB-6059-D94F-B9C1-239675FBE38D}"/>
              </a:ext>
            </a:extLst>
          </p:cNvPr>
          <p:cNvSpPr txBox="1"/>
          <p:nvPr/>
        </p:nvSpPr>
        <p:spPr>
          <a:xfrm>
            <a:off x="3170918" y="2869653"/>
            <a:ext cx="336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Revisiting the “do/while” example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96E683-DB27-CF42-9D75-C7F10E7DE8FA}"/>
              </a:ext>
            </a:extLst>
          </p:cNvPr>
          <p:cNvSpPr txBox="1"/>
          <p:nvPr/>
        </p:nvSpPr>
        <p:spPr>
          <a:xfrm>
            <a:off x="5516195" y="4233446"/>
            <a:ext cx="1954381" cy="338554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CBNZ	R1,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dowhile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DB2C35-0797-A84B-BEDE-330225991285}"/>
              </a:ext>
            </a:extLst>
          </p:cNvPr>
          <p:cNvSpPr txBox="1"/>
          <p:nvPr/>
        </p:nvSpPr>
        <p:spPr>
          <a:xfrm>
            <a:off x="4630452" y="5518387"/>
            <a:ext cx="412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</a:t>
            </a:r>
            <a:r>
              <a:rPr lang="en-US" dirty="0" err="1"/>
              <a:t>VisUAL</a:t>
            </a:r>
            <a:r>
              <a:rPr lang="en-US" dirty="0"/>
              <a:t> does not support CBZ/CBNZ.</a:t>
            </a:r>
          </a:p>
        </p:txBody>
      </p:sp>
    </p:spTree>
    <p:extLst>
      <p:ext uri="{BB962C8B-B14F-4D97-AF65-F5344CB8AC3E}">
        <p14:creationId xmlns:p14="http://schemas.microsoft.com/office/powerpoint/2010/main" val="3625214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ECF1F-FB57-6548-9B80-880F3C9C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9221"/>
            <a:ext cx="8229600" cy="838200"/>
          </a:xfrm>
        </p:spPr>
        <p:txBody>
          <a:bodyPr/>
          <a:lstStyle/>
          <a:p>
            <a:r>
              <a:rPr lang="en-US" dirty="0"/>
              <a:t>Recursive Calls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3B82B-1E90-9240-A407-D0BB28A93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8AD8D-07E1-114C-9DDC-1EC885695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01D2B-EAFE-2C44-8F14-D1A558489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14</a:t>
            </a:fld>
            <a:endParaRPr lang="en-US" altLang="ko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CCC5C6-3188-CA41-B648-5B3419F28125}"/>
              </a:ext>
            </a:extLst>
          </p:cNvPr>
          <p:cNvSpPr txBox="1"/>
          <p:nvPr/>
        </p:nvSpPr>
        <p:spPr>
          <a:xfrm>
            <a:off x="457200" y="1600200"/>
            <a:ext cx="3185487" cy="1661993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1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C/C++ Code:</a:t>
            </a:r>
          </a:p>
          <a:p>
            <a:endParaRPr lang="fr-FR" sz="11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unsigned long Fact ( unsigned long n) {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if(n &lt;=1) return 1;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return n * fact(n – 1);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main( ) {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int result = fact(4);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FD9FC2-2DBF-6A45-9A90-0E3804614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145" y="1371600"/>
            <a:ext cx="3705224" cy="19907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FFDED9-CD97-174F-828B-FA5FD20E3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903" y="3429000"/>
            <a:ext cx="3706897" cy="29718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ECB420-EEF8-6A47-B1E0-B0CC63FAE0A7}"/>
              </a:ext>
            </a:extLst>
          </p:cNvPr>
          <p:cNvCxnSpPr>
            <a:cxnSpLocks/>
          </p:cNvCxnSpPr>
          <p:nvPr/>
        </p:nvCxnSpPr>
        <p:spPr>
          <a:xfrm>
            <a:off x="2213455" y="3048001"/>
            <a:ext cx="3703906" cy="2666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BFC0453-AC98-F243-8D22-7965137EDD83}"/>
              </a:ext>
            </a:extLst>
          </p:cNvPr>
          <p:cNvCxnSpPr>
            <a:cxnSpLocks/>
          </p:cNvCxnSpPr>
          <p:nvPr/>
        </p:nvCxnSpPr>
        <p:spPr>
          <a:xfrm flipH="1" flipV="1">
            <a:off x="1295400" y="3048001"/>
            <a:ext cx="4038600" cy="2987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B81BA45-429A-1940-ABAF-35CAE9904072}"/>
              </a:ext>
            </a:extLst>
          </p:cNvPr>
          <p:cNvCxnSpPr>
            <a:cxnSpLocks/>
          </p:cNvCxnSpPr>
          <p:nvPr/>
        </p:nvCxnSpPr>
        <p:spPr>
          <a:xfrm>
            <a:off x="1828800" y="2083389"/>
            <a:ext cx="3151103" cy="1872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6F1FEB3-EA5C-B34D-8612-851AB164C751}"/>
              </a:ext>
            </a:extLst>
          </p:cNvPr>
          <p:cNvCxnSpPr>
            <a:cxnSpLocks/>
          </p:cNvCxnSpPr>
          <p:nvPr/>
        </p:nvCxnSpPr>
        <p:spPr>
          <a:xfrm>
            <a:off x="1295400" y="2286000"/>
            <a:ext cx="4114800" cy="1940805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 31">
            <a:extLst>
              <a:ext uri="{FF2B5EF4-FFF2-40B4-BE49-F238E27FC236}">
                <a16:creationId xmlns:a16="http://schemas.microsoft.com/office/drawing/2014/main" id="{2714F9B0-1790-1349-ABFF-FD80C8623D22}"/>
              </a:ext>
            </a:extLst>
          </p:cNvPr>
          <p:cNvSpPr/>
          <p:nvPr/>
        </p:nvSpPr>
        <p:spPr>
          <a:xfrm>
            <a:off x="1608140" y="2448100"/>
            <a:ext cx="3650974" cy="2067339"/>
          </a:xfrm>
          <a:custGeom>
            <a:avLst/>
            <a:gdLst>
              <a:gd name="connsiteX0" fmla="*/ 0 w 3650974"/>
              <a:gd name="connsiteY0" fmla="*/ 0 h 2067339"/>
              <a:gd name="connsiteX1" fmla="*/ 748747 w 3650974"/>
              <a:gd name="connsiteY1" fmla="*/ 0 h 2067339"/>
              <a:gd name="connsiteX2" fmla="*/ 3650974 w 3650974"/>
              <a:gd name="connsiteY2" fmla="*/ 2067339 h 2067339"/>
              <a:gd name="connsiteX3" fmla="*/ 3650974 w 3650974"/>
              <a:gd name="connsiteY3" fmla="*/ 2067339 h 2067339"/>
              <a:gd name="connsiteX4" fmla="*/ 3650974 w 3650974"/>
              <a:gd name="connsiteY4" fmla="*/ 2067339 h 2067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0974" h="2067339">
                <a:moveTo>
                  <a:pt x="0" y="0"/>
                </a:moveTo>
                <a:lnTo>
                  <a:pt x="748747" y="0"/>
                </a:lnTo>
                <a:lnTo>
                  <a:pt x="3650974" y="2067339"/>
                </a:lnTo>
                <a:lnTo>
                  <a:pt x="3650974" y="2067339"/>
                </a:lnTo>
                <a:lnTo>
                  <a:pt x="3650974" y="2067339"/>
                </a:lnTo>
              </a:path>
            </a:pathLst>
          </a:cu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66BFA4F4-4393-D344-9D56-716AB43AB4A9}"/>
              </a:ext>
            </a:extLst>
          </p:cNvPr>
          <p:cNvSpPr/>
          <p:nvPr/>
        </p:nvSpPr>
        <p:spPr>
          <a:xfrm>
            <a:off x="5275878" y="4439050"/>
            <a:ext cx="134322" cy="152779"/>
          </a:xfrm>
          <a:prstGeom prst="lef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0F814BE4-DD62-2E47-B9D7-98FC114E97ED}"/>
              </a:ext>
            </a:extLst>
          </p:cNvPr>
          <p:cNvSpPr/>
          <p:nvPr/>
        </p:nvSpPr>
        <p:spPr>
          <a:xfrm>
            <a:off x="1292087" y="2451652"/>
            <a:ext cx="4068417" cy="2332383"/>
          </a:xfrm>
          <a:custGeom>
            <a:avLst/>
            <a:gdLst>
              <a:gd name="connsiteX0" fmla="*/ 0 w 4068417"/>
              <a:gd name="connsiteY0" fmla="*/ 0 h 2332383"/>
              <a:gd name="connsiteX1" fmla="*/ 265043 w 4068417"/>
              <a:gd name="connsiteY1" fmla="*/ 0 h 2332383"/>
              <a:gd name="connsiteX2" fmla="*/ 3485322 w 4068417"/>
              <a:gd name="connsiteY2" fmla="*/ 2332383 h 2332383"/>
              <a:gd name="connsiteX3" fmla="*/ 4068417 w 4068417"/>
              <a:gd name="connsiteY3" fmla="*/ 2325757 h 2332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8417" h="2332383">
                <a:moveTo>
                  <a:pt x="0" y="0"/>
                </a:moveTo>
                <a:lnTo>
                  <a:pt x="265043" y="0"/>
                </a:lnTo>
                <a:lnTo>
                  <a:pt x="3485322" y="2332383"/>
                </a:lnTo>
                <a:lnTo>
                  <a:pt x="4068417" y="2325757"/>
                </a:lnTo>
              </a:path>
            </a:pathLst>
          </a:custGeom>
          <a:noFill/>
          <a:ln w="9525">
            <a:solidFill>
              <a:srgbClr val="00B05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063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55276-F7A5-494D-B233-9B54EC668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762000"/>
            <a:ext cx="8686800" cy="838200"/>
          </a:xfrm>
        </p:spPr>
        <p:txBody>
          <a:bodyPr/>
          <a:lstStyle/>
          <a:p>
            <a:r>
              <a:rPr lang="en-US" dirty="0"/>
              <a:t>ARM Procedure Call Standard (APCS)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DB6B3-C7E8-2E48-90EE-AECEA94FD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FDC9E-666A-6142-BE7C-8B7A4CF25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C8786-E743-8547-94DA-35B2DCF08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15</a:t>
            </a:fld>
            <a:endParaRPr lang="en-US" altLang="ko-KR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EC0ED03E-B2BE-2C47-91B2-2862491114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2420811"/>
              </p:ext>
            </p:extLst>
          </p:nvPr>
        </p:nvGraphicFramePr>
        <p:xfrm>
          <a:off x="2514600" y="2174875"/>
          <a:ext cx="29718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210897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129428317"/>
                    </a:ext>
                  </a:extLst>
                </a:gridCol>
              </a:tblGrid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Memory 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Memory contents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164481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746573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SP + 16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Argument 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675493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SP + 12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Argument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2383727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SP + 8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Argument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323565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SP + 4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Argument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4523893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SP (R13)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Argument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63790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4D0C534-C65D-7B4A-A8FD-935E2BDAFC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6997468"/>
              </p:ext>
            </p:extLst>
          </p:nvPr>
        </p:nvGraphicFramePr>
        <p:xfrm>
          <a:off x="2514600" y="4572000"/>
          <a:ext cx="297815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4150">
                  <a:extLst>
                    <a:ext uri="{9D8B030D-6E8A-4147-A177-3AD203B41FA5}">
                      <a16:colId xmlns:a16="http://schemas.microsoft.com/office/drawing/2014/main" val="2210897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129428317"/>
                    </a:ext>
                  </a:extLst>
                </a:gridCol>
              </a:tblGrid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Memory 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Memory contents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164481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SP - 4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LR (R14)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746573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SP - 8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675493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SP - 12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2383727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323565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SP - 40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4523893"/>
                  </a:ext>
                </a:extLst>
              </a:tr>
            </a:tbl>
          </a:graphicData>
        </a:graphic>
      </p:graphicFrame>
      <p:graphicFrame>
        <p:nvGraphicFramePr>
          <p:cNvPr id="12" name="Table 10">
            <a:extLst>
              <a:ext uri="{FF2B5EF4-FFF2-40B4-BE49-F238E27FC236}">
                <a16:creationId xmlns:a16="http://schemas.microsoft.com/office/drawing/2014/main" id="{001EB897-5DA7-3E4B-8932-D729B212AE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8406188"/>
              </p:ext>
            </p:extLst>
          </p:nvPr>
        </p:nvGraphicFramePr>
        <p:xfrm>
          <a:off x="5695407" y="2174875"/>
          <a:ext cx="29718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050">
                  <a:extLst>
                    <a:ext uri="{9D8B030D-6E8A-4147-A177-3AD203B41FA5}">
                      <a16:colId xmlns:a16="http://schemas.microsoft.com/office/drawing/2014/main" val="2210897328"/>
                    </a:ext>
                  </a:extLst>
                </a:gridCol>
                <a:gridCol w="2063750">
                  <a:extLst>
                    <a:ext uri="{9D8B030D-6E8A-4147-A177-3AD203B41FA5}">
                      <a16:colId xmlns:a16="http://schemas.microsoft.com/office/drawing/2014/main" val="2129428317"/>
                    </a:ext>
                  </a:extLst>
                </a:gridCol>
              </a:tblGrid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Register Contents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164481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R3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Argument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2383727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R2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Argument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323565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R1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Argument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4523893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R0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Argument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63790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64AB60B-BC74-C345-BE64-020065F763D3}"/>
              </a:ext>
            </a:extLst>
          </p:cNvPr>
          <p:cNvSpPr txBox="1"/>
          <p:nvPr/>
        </p:nvSpPr>
        <p:spPr>
          <a:xfrm>
            <a:off x="514350" y="1840468"/>
            <a:ext cx="324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 caller function has to do: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0F1269-AD33-8444-AA2C-BAAE141D86BA}"/>
              </a:ext>
            </a:extLst>
          </p:cNvPr>
          <p:cNvSpPr txBox="1"/>
          <p:nvPr/>
        </p:nvSpPr>
        <p:spPr>
          <a:xfrm>
            <a:off x="552450" y="4270931"/>
            <a:ext cx="3278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 callee function has to do:</a:t>
            </a:r>
          </a:p>
        </p:txBody>
      </p:sp>
      <p:graphicFrame>
        <p:nvGraphicFramePr>
          <p:cNvPr id="17" name="Table 10">
            <a:extLst>
              <a:ext uri="{FF2B5EF4-FFF2-40B4-BE49-F238E27FC236}">
                <a16:creationId xmlns:a16="http://schemas.microsoft.com/office/drawing/2014/main" id="{401A7E5B-8A9D-8849-BCF2-40BAA13162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3335486"/>
              </p:ext>
            </p:extLst>
          </p:nvPr>
        </p:nvGraphicFramePr>
        <p:xfrm>
          <a:off x="5721350" y="4572000"/>
          <a:ext cx="2895600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4767">
                  <a:extLst>
                    <a:ext uri="{9D8B030D-6E8A-4147-A177-3AD203B41FA5}">
                      <a16:colId xmlns:a16="http://schemas.microsoft.com/office/drawing/2014/main" val="2210897328"/>
                    </a:ext>
                  </a:extLst>
                </a:gridCol>
                <a:gridCol w="2010833">
                  <a:extLst>
                    <a:ext uri="{9D8B030D-6E8A-4147-A177-3AD203B41FA5}">
                      <a16:colId xmlns:a16="http://schemas.microsoft.com/office/drawing/2014/main" val="2129428317"/>
                    </a:ext>
                  </a:extLst>
                </a:gridCol>
              </a:tblGrid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Register Contents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164481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R1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Return value (if long long int or double)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4523893"/>
                  </a:ext>
                </a:extLst>
              </a:tr>
              <a:tr h="283028">
                <a:tc>
                  <a:txBody>
                    <a:bodyPr/>
                    <a:lstStyle/>
                    <a:p>
                      <a:r>
                        <a:rPr lang="en-US" sz="1400" dirty="0"/>
                        <a:t>R0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Return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637905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94B01BD-CCF1-A04A-AA76-25CECE7354CC}"/>
              </a:ext>
            </a:extLst>
          </p:cNvPr>
          <p:cNvSpPr txBox="1"/>
          <p:nvPr/>
        </p:nvSpPr>
        <p:spPr>
          <a:xfrm>
            <a:off x="2191745" y="1464231"/>
            <a:ext cx="5763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long long int </a:t>
            </a:r>
            <a:r>
              <a:rPr lang="en-US" dirty="0" err="1">
                <a:solidFill>
                  <a:schemeClr val="accent6"/>
                </a:solidFill>
              </a:rPr>
              <a:t>ret_val</a:t>
            </a:r>
            <a:r>
              <a:rPr lang="en-US" dirty="0">
                <a:solidFill>
                  <a:schemeClr val="accent6"/>
                </a:solidFill>
              </a:rPr>
              <a:t> = function( arg0, arg1, arg2, arg3, arg4)</a:t>
            </a:r>
          </a:p>
        </p:txBody>
      </p:sp>
    </p:spTree>
    <p:extLst>
      <p:ext uri="{BB962C8B-B14F-4D97-AF65-F5344CB8AC3E}">
        <p14:creationId xmlns:p14="http://schemas.microsoft.com/office/powerpoint/2010/main" val="2472052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AB4F3-E760-DA44-90ED-25D0DCF4D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838200"/>
          </a:xfrm>
        </p:spPr>
        <p:txBody>
          <a:bodyPr/>
          <a:lstStyle/>
          <a:p>
            <a:r>
              <a:rPr lang="en-US" dirty="0"/>
              <a:t>Argument Passing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A308B-00C6-374B-B66F-054E21F36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560AE-EA7C-F644-8759-C72ADB64D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197D7-351E-7245-BA70-2AD0118E8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16</a:t>
            </a:fld>
            <a:endParaRPr lang="en-US" altLang="ko-K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8D8924-4B9F-6F49-A4EA-EEC1456CAD7B}"/>
              </a:ext>
            </a:extLst>
          </p:cNvPr>
          <p:cNvSpPr txBox="1"/>
          <p:nvPr/>
        </p:nvSpPr>
        <p:spPr>
          <a:xfrm>
            <a:off x="330530" y="1274982"/>
            <a:ext cx="5334000" cy="2800767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8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C/C++ code: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char *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queue_bytes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char *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Q_start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  // Queue buffer start address               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char *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Q_end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    // Queue buffer end address                 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char *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Q_ptr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    // Current queue pointer position           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char *data,      // Data to insert into the queue            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unsigned int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Nmbr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 // #bytes to insert                         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do {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*(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Q_ptr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++) = *(data++);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if (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Q_ptr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Q_end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   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Q_ptr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Q_start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} while ( --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Nmbr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return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Q_ptr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main( ) {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char* cur 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=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queue_bytes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(char *)0x200, (char *)0x209, (char *)0x200, data,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5 );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B4B57F8-3BC0-9343-A133-D91A3A682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98" y="3999549"/>
            <a:ext cx="4720612" cy="24204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66E7EC-BD9A-E543-B472-78930FDEEC45}"/>
              </a:ext>
            </a:extLst>
          </p:cNvPr>
          <p:cNvSpPr txBox="1"/>
          <p:nvPr/>
        </p:nvSpPr>
        <p:spPr>
          <a:xfrm>
            <a:off x="4587525" y="1457785"/>
            <a:ext cx="4580100" cy="42780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ARM code: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Q_start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EQU    0x200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Q_end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 EQU	0x209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Q_ptr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EQU	0x200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Nmbr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EQU	5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stack   EQU    0x300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LDR	SP, =stack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LDR	R0, =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LDR	R1, =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Q_end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LDR	R2, =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Q_ptr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LDR	R3, =data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LDR	R4, =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Nmbr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STR	R4, [SP, #-4]!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BL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queue_bytes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END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queue_bytes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STMDB	SP!, {LR, R12} ; save main( )'s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and R12 on the stack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LDR	R12, [SP, #8]  ; r12 =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Nmbr (because queue_bytes use r12)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queue_loop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LDRB	R14, [R3], #1  ; r14 = *(data++)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STRB	R14, [R2], #1  ; *(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q_ptr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++) = r14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CMP	R2, R1         ; if (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Q_ptr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Q_end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MOVEQ	R2, R0         ;   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Q_ptr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Q_start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;}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SUBS	R12, R12, #1   ; --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Nmbr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and set flags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BNE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queue_loop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; if (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Nmbr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!= 0 )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goto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loop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MOV	r0, r2         ; r0 =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Q_ptr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(return value)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LDMIA	SP!, {R12, LR} ; retrieve main( )'s R12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lr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MOV	PC, LR         ; return to main( )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    DCB	1, 2, 3, 4, 5, 6, 7, 8, 9, 10</a:t>
            </a:r>
          </a:p>
        </p:txBody>
      </p:sp>
    </p:spTree>
    <p:extLst>
      <p:ext uri="{BB962C8B-B14F-4D97-AF65-F5344CB8AC3E}">
        <p14:creationId xmlns:p14="http://schemas.microsoft.com/office/powerpoint/2010/main" val="2847763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3EBCD-BA1A-944C-B071-A4BB7A52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762000"/>
            <a:ext cx="8534400" cy="838200"/>
          </a:xfrm>
        </p:spPr>
        <p:txBody>
          <a:bodyPr/>
          <a:lstStyle/>
          <a:p>
            <a:r>
              <a:rPr lang="en-US" sz="4000" dirty="0"/>
              <a:t>IT: If Then Conditional Instruction Block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F54FB-4B9A-8942-9D3C-0F40B93AA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7FFEB-C3C3-DC44-AEF8-A69B4CFC5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B1D43-AA6F-5D40-9A2A-30F693D3B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17</a:t>
            </a:fld>
            <a:endParaRPr lang="en-US" altLang="ko-KR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DD51D43-648D-C244-A741-A28BB80BB2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0494047"/>
              </p:ext>
            </p:extLst>
          </p:nvPr>
        </p:nvGraphicFramePr>
        <p:xfrm>
          <a:off x="457200" y="1981200"/>
          <a:ext cx="8153398" cy="245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7706">
                  <a:extLst>
                    <a:ext uri="{9D8B030D-6E8A-4147-A177-3AD203B41FA5}">
                      <a16:colId xmlns:a16="http://schemas.microsoft.com/office/drawing/2014/main" val="3132194089"/>
                    </a:ext>
                  </a:extLst>
                </a:gridCol>
                <a:gridCol w="3943894">
                  <a:extLst>
                    <a:ext uri="{9D8B030D-6E8A-4147-A177-3AD203B41FA5}">
                      <a16:colId xmlns:a16="http://schemas.microsoft.com/office/drawing/2014/main" val="339181809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932932616"/>
                    </a:ext>
                  </a:extLst>
                </a:gridCol>
                <a:gridCol w="2057398">
                  <a:extLst>
                    <a:ext uri="{9D8B030D-6E8A-4147-A177-3AD203B41FA5}">
                      <a16:colId xmlns:a16="http://schemas.microsoft.com/office/drawing/2014/main" val="875684591"/>
                    </a:ext>
                  </a:extLst>
                </a:gridCol>
              </a:tblGrid>
              <a:tr h="355600">
                <a:tc>
                  <a:txBody>
                    <a:bodyPr/>
                    <a:lstStyle/>
                    <a:p>
                      <a:r>
                        <a:rPr lang="en-US" sz="1400" dirty="0"/>
                        <a:t>Instructions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Encoding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786941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r>
                        <a:rPr lang="en-US" sz="1400" dirty="0"/>
                        <a:t>IT{x{y{z}} </a:t>
                      </a:r>
                      <a:r>
                        <a:rPr lang="en-US" sz="1400" dirty="0" err="1"/>
                        <a:t>cond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where x, y, and z can be either T (THEN) or E (Else)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 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IT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T</a:t>
                      </a:r>
                      <a:r>
                        <a:rPr lang="en-US" sz="14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T</a:t>
                      </a:r>
                      <a:r>
                        <a:rPr lang="en-US" sz="1400" dirty="0"/>
                        <a:t> LT</a:t>
                      </a:r>
                    </a:p>
                    <a:p>
                      <a:r>
                        <a:rPr lang="en-US" sz="1400" dirty="0"/>
                        <a:t>ADDLT R2, R0, R1 ; 1st</a:t>
                      </a:r>
                    </a:p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MUL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LT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R3, R2, R0 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; 2nd</a:t>
                      </a:r>
                    </a:p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ASR</a:t>
                      </a:r>
                      <a:r>
                        <a:rPr lang="en-US" sz="14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LT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R3, R3, #1 </a:t>
                      </a:r>
                      <a:r>
                        <a:rPr lang="en-US" sz="14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; 3rd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422782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IT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T</a:t>
                      </a:r>
                      <a:r>
                        <a:rPr 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E</a:t>
                      </a:r>
                      <a:r>
                        <a:rPr lang="en-US" sz="140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</a:rPr>
                        <a:t>E</a:t>
                      </a:r>
                      <a:r>
                        <a:rPr lang="en-US" sz="1400" dirty="0"/>
                        <a:t> LT</a:t>
                      </a:r>
                    </a:p>
                    <a:p>
                      <a:r>
                        <a:rPr lang="en-US" sz="1400" dirty="0"/>
                        <a:t>ADDLT R2, R0, R1; 1st</a:t>
                      </a:r>
                    </a:p>
                    <a:p>
                      <a:r>
                        <a:rPr lang="en-US" sz="1400" dirty="0"/>
                        <a:t>MUL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LT</a:t>
                      </a:r>
                      <a:r>
                        <a:rPr lang="en-US" sz="1400" dirty="0"/>
                        <a:t> R3, R2, R0; 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2nd</a:t>
                      </a:r>
                    </a:p>
                    <a:p>
                      <a:r>
                        <a:rPr lang="en-US" sz="1400" dirty="0"/>
                        <a:t>SUB</a:t>
                      </a:r>
                      <a:r>
                        <a:rPr 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GE</a:t>
                      </a:r>
                      <a:r>
                        <a:rPr lang="en-US" sz="1400" dirty="0"/>
                        <a:t> R2, R0, R1; </a:t>
                      </a:r>
                      <a:r>
                        <a:rPr 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3rd</a:t>
                      </a:r>
                    </a:p>
                    <a:p>
                      <a:r>
                        <a:rPr lang="en-US" sz="1400" dirty="0"/>
                        <a:t>ASR</a:t>
                      </a:r>
                      <a:r>
                        <a:rPr lang="en-US" sz="140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</a:rPr>
                        <a:t>GE</a:t>
                      </a:r>
                      <a:r>
                        <a:rPr lang="en-US" sz="1400" dirty="0"/>
                        <a:t> R3, R3, #1; </a:t>
                      </a:r>
                      <a:r>
                        <a:rPr lang="en-US" sz="140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</a:rPr>
                        <a:t>4th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127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B0874B2-2E52-3247-8D0D-97BBFCE93762}"/>
              </a:ext>
            </a:extLst>
          </p:cNvPr>
          <p:cNvSpPr txBox="1"/>
          <p:nvPr/>
        </p:nvSpPr>
        <p:spPr>
          <a:xfrm>
            <a:off x="381000" y="4724400"/>
            <a:ext cx="29450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Merits: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Increasing code density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Affecting none of the flags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Generating no exception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2CDEA5-9E6E-8046-892F-5DD712333586}"/>
              </a:ext>
            </a:extLst>
          </p:cNvPr>
          <p:cNvSpPr txBox="1"/>
          <p:nvPr/>
        </p:nvSpPr>
        <p:spPr>
          <a:xfrm>
            <a:off x="3357787" y="4648200"/>
            <a:ext cx="1723549" cy="1508105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1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C/C++ Code:</a:t>
            </a:r>
          </a:p>
          <a:p>
            <a:endParaRPr lang="fr-FR" sz="11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(R0 &gt; R1) {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if (R1 &gt; R2) {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if (R2 &gt; R3) {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R4 = 0x123;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5790C8A-E735-4E4C-99C2-A4FFC55603CE}"/>
              </a:ext>
            </a:extLst>
          </p:cNvPr>
          <p:cNvSpPr/>
          <p:nvPr/>
        </p:nvSpPr>
        <p:spPr>
          <a:xfrm>
            <a:off x="5410200" y="5386487"/>
            <a:ext cx="650875" cy="1761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69273E-3EFB-C544-ACF7-431DB9193181}"/>
              </a:ext>
            </a:extLst>
          </p:cNvPr>
          <p:cNvSpPr txBox="1"/>
          <p:nvPr/>
        </p:nvSpPr>
        <p:spPr>
          <a:xfrm>
            <a:off x="6248400" y="4644082"/>
            <a:ext cx="1492716" cy="1200329"/>
          </a:xfrm>
          <a:prstGeom prst="rect">
            <a:avLst/>
          </a:prstGeom>
          <a:solidFill>
            <a:srgbClr val="FBF561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1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ARM Code:</a:t>
            </a:r>
          </a:p>
          <a:p>
            <a:endParaRPr lang="fr-FR" sz="1100" b="1" dirty="0">
              <a:latin typeface="Courier New"/>
              <a:cs typeface="Courier New"/>
            </a:endParaRP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CMP    R0, R1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ITTT   GT,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SUB</a:t>
            </a:r>
            <a:r>
              <a:rPr lang="en-US" sz="1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GT R5, R1, R2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SUB</a:t>
            </a:r>
            <a:r>
              <a:rPr lang="en-US" sz="1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GT R5, R2, R3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MOVGT  R4, #0x123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F8E6D1-78DB-D543-949A-365BD2D4988E}"/>
              </a:ext>
            </a:extLst>
          </p:cNvPr>
          <p:cNvSpPr txBox="1"/>
          <p:nvPr/>
        </p:nvSpPr>
        <p:spPr>
          <a:xfrm>
            <a:off x="5638800" y="5911334"/>
            <a:ext cx="350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S</a:t>
            </a:r>
            <a:r>
              <a:rPr lang="en-US" dirty="0"/>
              <a:t> overwrites the original condition  </a:t>
            </a:r>
          </a:p>
        </p:txBody>
      </p:sp>
    </p:spTree>
    <p:extLst>
      <p:ext uri="{BB962C8B-B14F-4D97-AF65-F5344CB8AC3E}">
        <p14:creationId xmlns:p14="http://schemas.microsoft.com/office/powerpoint/2010/main" val="16039438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6644C-DE6F-434D-916C-0495BB7BB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MSR and MRS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195FB-CA37-F446-B2C7-BD3BA68D2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FAA52-CBD9-C140-A908-4DFA96400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ED0F-A032-694A-A685-095096B87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18</a:t>
            </a:fld>
            <a:endParaRPr lang="en-US" altLang="ko-KR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BCF94DF-749A-644D-8EAC-5C76EC5240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2333331"/>
              </p:ext>
            </p:extLst>
          </p:nvPr>
        </p:nvGraphicFramePr>
        <p:xfrm>
          <a:off x="444500" y="2007235"/>
          <a:ext cx="8534400" cy="197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026">
                  <a:extLst>
                    <a:ext uri="{9D8B030D-6E8A-4147-A177-3AD203B41FA5}">
                      <a16:colId xmlns:a16="http://schemas.microsoft.com/office/drawing/2014/main" val="3132194089"/>
                    </a:ext>
                  </a:extLst>
                </a:gridCol>
                <a:gridCol w="2427215">
                  <a:extLst>
                    <a:ext uri="{9D8B030D-6E8A-4147-A177-3AD203B41FA5}">
                      <a16:colId xmlns:a16="http://schemas.microsoft.com/office/drawing/2014/main" val="3391818091"/>
                    </a:ext>
                  </a:extLst>
                </a:gridCol>
                <a:gridCol w="1402359">
                  <a:extLst>
                    <a:ext uri="{9D8B030D-6E8A-4147-A177-3AD203B41FA5}">
                      <a16:colId xmlns:a16="http://schemas.microsoft.com/office/drawing/2014/main" val="1932932616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3076788830"/>
                    </a:ext>
                  </a:extLst>
                </a:gridCol>
              </a:tblGrid>
              <a:tr h="355600">
                <a:tc>
                  <a:txBody>
                    <a:bodyPr/>
                    <a:lstStyle/>
                    <a:p>
                      <a:r>
                        <a:rPr lang="en-US" sz="1400" dirty="0"/>
                        <a:t>Instructions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Privileged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786941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r>
                        <a:rPr lang="en-US" sz="1400" dirty="0"/>
                        <a:t>MRS{</a:t>
                      </a:r>
                      <a:r>
                        <a:rPr lang="en-US" sz="1400" dirty="0" err="1"/>
                        <a:t>ond</a:t>
                      </a:r>
                      <a:r>
                        <a:rPr lang="en-US" sz="1400" dirty="0"/>
                        <a:t>} Rd, </a:t>
                      </a:r>
                      <a:r>
                        <a:rPr lang="en-US" sz="1400" dirty="0" err="1"/>
                        <a:t>spec_reg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Moves the data from a special register to an 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Yes except APSR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MRS  R0, APSR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LSR  R0, R0, #26 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; Store NZCVQ in R0[4:0] </a:t>
                      </a:r>
                      <a:r>
                        <a:rPr lang="en-US" sz="1400" dirty="0"/>
                        <a:t>	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422782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r>
                        <a:rPr lang="en-US" sz="1400" dirty="0"/>
                        <a:t>MSR{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</a:t>
                      </a:r>
                      <a:r>
                        <a:rPr lang="en-US" sz="1400" dirty="0" err="1"/>
                        <a:t>spec_reg</a:t>
                      </a:r>
                      <a:r>
                        <a:rPr lang="en-US" sz="1400" dirty="0"/>
                        <a:t> 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Moves the data from an Rn to a special register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Yes except APSR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 R0,  =__</a:t>
                      </a:r>
                      <a:r>
                        <a:rPr lang="en-US" sz="10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initial_user_sp</a:t>
                      </a:r>
                      <a:endParaRPr lang="en-US" sz="10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MSR  PSP, R0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MOVS R0,  #3   ;Set SPSEL bit 1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       ;Set </a:t>
                      </a:r>
                      <a:r>
                        <a:rPr lang="en-US" sz="10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nPriv</a:t>
                      </a:r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bit 0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MSR CONTROL, R0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127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4251713-567D-6E48-9B6C-18819EF0594D}"/>
              </a:ext>
            </a:extLst>
          </p:cNvPr>
          <p:cNvSpPr txBox="1"/>
          <p:nvPr/>
        </p:nvSpPr>
        <p:spPr>
          <a:xfrm>
            <a:off x="3282943" y="4619664"/>
            <a:ext cx="3164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We will use the final project. </a:t>
            </a:r>
            <a:r>
              <a:rPr lang="en-US" b="1" dirty="0">
                <a:solidFill>
                  <a:schemeClr val="accent6"/>
                </a:solidFill>
                <a:sym typeface="Wingdings" pitchFamily="2" charset="2"/>
              </a:rPr>
              <a:t></a:t>
            </a:r>
            <a:endParaRPr lang="en-US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0893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Conditional execution</a:t>
            </a:r>
          </a:p>
          <a:p>
            <a:r>
              <a:rPr lang="en-US" sz="2000" dirty="0"/>
              <a:t>Branch instructions and condition code</a:t>
            </a:r>
          </a:p>
          <a:p>
            <a:r>
              <a:rPr lang="en-US" sz="2000" dirty="0"/>
              <a:t>Function call and return</a:t>
            </a:r>
          </a:p>
          <a:p>
            <a:r>
              <a:rPr lang="en-US" sz="2000" dirty="0"/>
              <a:t>Single-flag, unsigned/signed conditional branches</a:t>
            </a:r>
          </a:p>
          <a:p>
            <a:r>
              <a:rPr lang="en-US" sz="2000" dirty="0"/>
              <a:t>How to translate C/C++ code into ARM code</a:t>
            </a:r>
          </a:p>
          <a:p>
            <a:pPr lvl="1"/>
            <a:r>
              <a:rPr lang="en-US" sz="2000" dirty="0"/>
              <a:t>if-else</a:t>
            </a:r>
          </a:p>
          <a:p>
            <a:pPr lvl="1"/>
            <a:r>
              <a:rPr lang="en-US" sz="2000" dirty="0"/>
              <a:t>for loop</a:t>
            </a:r>
          </a:p>
          <a:p>
            <a:pPr lvl="1"/>
            <a:r>
              <a:rPr lang="en-US" sz="2000" dirty="0"/>
              <a:t>do/while</a:t>
            </a:r>
          </a:p>
          <a:p>
            <a:pPr lvl="1"/>
            <a:r>
              <a:rPr lang="en-US" sz="2000" dirty="0"/>
              <a:t>switch</a:t>
            </a:r>
          </a:p>
          <a:p>
            <a:pPr lvl="1"/>
            <a:r>
              <a:rPr lang="en-US" sz="2000" dirty="0"/>
              <a:t>recursion</a:t>
            </a:r>
          </a:p>
          <a:p>
            <a:pPr lvl="1"/>
            <a:r>
              <a:rPr lang="en-US" sz="2000" dirty="0"/>
              <a:t>argument passing</a:t>
            </a:r>
          </a:p>
          <a:p>
            <a:r>
              <a:rPr lang="en-US" sz="2000" dirty="0"/>
              <a:t>IT block, MSR/MRS instructions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6B: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378579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Which pair of branch instructions are used to implement a function call and return?</a:t>
            </a:r>
          </a:p>
          <a:p>
            <a:r>
              <a:rPr lang="en-US" sz="1800" dirty="0"/>
              <a:t>How to implement a function return in </a:t>
            </a:r>
            <a:r>
              <a:rPr lang="en-US" sz="1800" dirty="0" err="1"/>
              <a:t>VisUAL</a:t>
            </a:r>
            <a:r>
              <a:rPr lang="en-US" sz="1800" dirty="0"/>
              <a:t> that does not support BX.</a:t>
            </a:r>
          </a:p>
          <a:p>
            <a:r>
              <a:rPr lang="en-US" sz="1800" dirty="0"/>
              <a:t>Why doesn’t unsigned conditional branches use N and V flags?</a:t>
            </a:r>
          </a:p>
          <a:p>
            <a:r>
              <a:rPr lang="en-US" sz="1800" dirty="0"/>
              <a:t>Why does an recursion example on p14 push R0 but pop R1?</a:t>
            </a:r>
          </a:p>
          <a:p>
            <a:r>
              <a:rPr lang="en-US" sz="1800" dirty="0"/>
              <a:t>What if all arguments to be passed are long long int?</a:t>
            </a:r>
          </a:p>
          <a:p>
            <a:r>
              <a:rPr lang="en-US" sz="1800" dirty="0"/>
              <a:t>Why is the IT instruction useful?</a:t>
            </a:r>
          </a:p>
          <a:p>
            <a:r>
              <a:rPr lang="en-US" sz="1800" dirty="0"/>
              <a:t>Why do MSR and MRS require the privileged </a:t>
            </a:r>
            <a:r>
              <a:rPr lang="en-US" sz="1800"/>
              <a:t>mode?</a:t>
            </a:r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95911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D0EB5-9AC7-4B4E-9102-510AA75F3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C0AB7-2490-254F-A580-501684CDC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Programming constructs in high-level languages</a:t>
            </a:r>
          </a:p>
          <a:p>
            <a:pPr lvl="1"/>
            <a:r>
              <a:rPr lang="en-US" sz="2400" dirty="0"/>
              <a:t>if-else, for-loop, while-loop, and switch-cases</a:t>
            </a:r>
          </a:p>
          <a:p>
            <a:r>
              <a:rPr lang="en-US" sz="2400" dirty="0"/>
              <a:t>A function call and the return</a:t>
            </a:r>
          </a:p>
          <a:p>
            <a:r>
              <a:rPr lang="en-US" sz="2400" dirty="0"/>
              <a:t>Exceptions/Interrupts and their returns</a:t>
            </a:r>
          </a:p>
          <a:p>
            <a:pPr lvl="1"/>
            <a:r>
              <a:rPr lang="en-US" sz="2400" dirty="0"/>
              <a:t>Device Interrupts, (e.g., timer, DMA, etc.)</a:t>
            </a:r>
          </a:p>
          <a:p>
            <a:pPr lvl="1"/>
            <a:r>
              <a:rPr lang="en-US" sz="2400" dirty="0"/>
              <a:t>Software exceptions, (a.k.a., system calls)</a:t>
            </a:r>
          </a:p>
          <a:p>
            <a:pPr lvl="1"/>
            <a:r>
              <a:rPr lang="en-US" sz="2400" dirty="0"/>
              <a:t>Hardware faults, (e.g., seg faults, zero division, etc.)</a:t>
            </a:r>
          </a:p>
          <a:p>
            <a:r>
              <a:rPr lang="en-US" sz="2400" dirty="0"/>
              <a:t>Stopping CPU</a:t>
            </a:r>
          </a:p>
          <a:p>
            <a:pPr lvl="1"/>
            <a:r>
              <a:rPr lang="en-US" sz="2400" dirty="0"/>
              <a:t>ARM/Cortex-M has no “HALT” or “STOP”. Instead, we have to use: label B label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B7BC3-62EB-F047-B26A-CFB15B352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EE839-9937-FE4A-A482-0A5A32974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62DD3-017D-114A-82D5-53BDCAA02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44572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36F22-D006-1644-B6F3-A32103D1D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r>
              <a:rPr lang="en-US" dirty="0"/>
              <a:t>Branch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760B88-220F-DA42-B02E-4764BC9C7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5395C-9921-9F49-B113-44F2AA8F5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C0D2A-A52C-E943-AA8A-2A9E93A6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3</a:t>
            </a:fld>
            <a:endParaRPr lang="en-US" altLang="ko-KR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25A5660-8A2F-4245-97D0-2273189C40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7528492"/>
              </p:ext>
            </p:extLst>
          </p:nvPr>
        </p:nvGraphicFramePr>
        <p:xfrm>
          <a:off x="304800" y="1143000"/>
          <a:ext cx="8680448" cy="5074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2848">
                  <a:extLst>
                    <a:ext uri="{9D8B030D-6E8A-4147-A177-3AD203B41FA5}">
                      <a16:colId xmlns:a16="http://schemas.microsoft.com/office/drawing/2014/main" val="21614022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1762743812"/>
                    </a:ext>
                  </a:extLst>
                </a:gridCol>
                <a:gridCol w="920752">
                  <a:extLst>
                    <a:ext uri="{9D8B030D-6E8A-4147-A177-3AD203B41FA5}">
                      <a16:colId xmlns:a16="http://schemas.microsoft.com/office/drawing/2014/main" val="1756605657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921054218"/>
                    </a:ext>
                  </a:extLst>
                </a:gridCol>
                <a:gridCol w="1517648">
                  <a:extLst>
                    <a:ext uri="{9D8B030D-6E8A-4147-A177-3AD203B41FA5}">
                      <a16:colId xmlns:a16="http://schemas.microsoft.com/office/drawing/2014/main" val="31682281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400" dirty="0"/>
                        <a:t>Instructions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Encoding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Offset ranges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9487943"/>
                  </a:ext>
                </a:extLst>
              </a:tr>
              <a:tr h="929640">
                <a:tc>
                  <a:txBody>
                    <a:bodyPr/>
                    <a:lstStyle/>
                    <a:p>
                      <a:r>
                        <a:rPr lang="en-US" sz="1400" dirty="0"/>
                        <a:t>B{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to label.</a:t>
                      </a:r>
                    </a:p>
                    <a:p>
                      <a:endParaRPr lang="en-US" sz="800" dirty="0">
                        <a:solidFill>
                          <a:schemeClr val="accent6"/>
                        </a:solidFill>
                      </a:endParaRPr>
                    </a:p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 </a:t>
                      </a: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ConditionPassed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 then</a:t>
                      </a:r>
                    </a:p>
                    <a:p>
                      <a:pPr lvl="1"/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WritePC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(PC + imm32);</a:t>
                      </a:r>
                      <a:endParaRPr lang="en-US" sz="800" b="1" i="0" dirty="0">
                        <a:solidFill>
                          <a:schemeClr val="accent6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 or 32bits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-256 to 255 </a:t>
                      </a:r>
                      <a:r>
                        <a:rPr lang="en-US" sz="1000" dirty="0"/>
                        <a:t>(outside IT block) *</a:t>
                      </a:r>
                    </a:p>
                    <a:p>
                      <a:r>
                        <a:rPr lang="en-US" sz="1400" dirty="0"/>
                        <a:t>-2KB to +2KB </a:t>
                      </a:r>
                      <a:r>
                        <a:rPr lang="en-US" sz="1000" dirty="0"/>
                        <a:t>(inside IT block)</a:t>
                      </a:r>
                    </a:p>
                    <a:p>
                      <a:r>
                        <a:rPr lang="en-US" sz="1400" dirty="0"/>
                        <a:t>-1MB to +1MB </a:t>
                      </a:r>
                      <a:r>
                        <a:rPr lang="en-US" sz="1000" dirty="0"/>
                        <a:t>(outside IT block)</a:t>
                      </a:r>
                    </a:p>
                    <a:p>
                      <a:r>
                        <a:rPr lang="en-US" sz="1400" dirty="0"/>
                        <a:t>-16MB to +16MB </a:t>
                      </a:r>
                      <a:r>
                        <a:rPr lang="en-US" sz="1000" dirty="0"/>
                        <a:t>(inside IT block)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stop B stop</a:t>
                      </a:r>
                    </a:p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; infinite loop @stop</a:t>
                      </a:r>
                    </a:p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; this is how to stop</a:t>
                      </a:r>
                    </a:p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; Cortex-M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328920"/>
                  </a:ext>
                </a:extLst>
              </a:tr>
              <a:tr h="929640">
                <a:tc>
                  <a:txBody>
                    <a:bodyPr/>
                    <a:lstStyle/>
                    <a:p>
                      <a:r>
                        <a:rPr lang="en-US" sz="1400" dirty="0"/>
                        <a:t>BX{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indirect 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to the address specified by Rm.</a:t>
                      </a:r>
                    </a:p>
                    <a:p>
                      <a:endParaRPr lang="en-US" sz="800" dirty="0">
                        <a:solidFill>
                          <a:schemeClr val="accent6"/>
                        </a:solidFill>
                      </a:endParaRPr>
                    </a:p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 </a:t>
                      </a: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ConditionPassed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 then</a:t>
                      </a:r>
                    </a:p>
                    <a:p>
                      <a:pPr lvl="1"/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WritePC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(Rm);</a:t>
                      </a:r>
                      <a:endParaRPr lang="en-US" sz="800" b="1" i="0" dirty="0">
                        <a:solidFill>
                          <a:schemeClr val="accent6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Any arbitrary value in the register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BX LR </a:t>
                      </a:r>
                    </a:p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; return from 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703369"/>
                  </a:ext>
                </a:extLst>
              </a:tr>
              <a:tr h="929640">
                <a:tc>
                  <a:txBody>
                    <a:bodyPr/>
                    <a:lstStyle/>
                    <a:p>
                      <a:r>
                        <a:rPr lang="en-US" sz="1400" dirty="0"/>
                        <a:t>BL{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with link 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to label </a:t>
                      </a:r>
                      <a:r>
                        <a:rPr lang="en-US" sz="1400" dirty="0"/>
                        <a:t>while 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saving BL’s next address in LR (R14) </a:t>
                      </a:r>
                      <a:r>
                        <a:rPr lang="en-US" sz="1400" dirty="0"/>
                        <a:t>for a return purpose.</a:t>
                      </a:r>
                    </a:p>
                    <a:p>
                      <a:endParaRPr lang="en-US" sz="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 </a:t>
                      </a: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ConditionPassed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 then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next_instr_addr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PC;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LR = </a:t>
                      </a: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next_instr_addr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&lt;31:1&gt; : ’1’;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WritePC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(PC + imm32);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32bits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-16MB to +16MB 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 </a:t>
                      </a: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funcion</a:t>
                      </a:r>
                      <a:endParaRPr lang="en-US" sz="8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; function 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451119"/>
                  </a:ext>
                </a:extLst>
              </a:tr>
              <a:tr h="929640">
                <a:tc>
                  <a:txBody>
                    <a:bodyPr/>
                    <a:lstStyle/>
                    <a:p>
                      <a:r>
                        <a:rPr lang="en-US" sz="1400" dirty="0"/>
                        <a:t>BLX{</a:t>
                      </a:r>
                      <a:r>
                        <a:rPr lang="en-US" sz="1400" dirty="0" err="1"/>
                        <a:t>cond</a:t>
                      </a:r>
                      <a:r>
                        <a:rPr lang="en-US" sz="1400" dirty="0"/>
                        <a:t>} 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indirect with link 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</a:rPr>
                        <a:t>to the address specified by Rm </a:t>
                      </a:r>
                      <a:r>
                        <a:rPr lang="en-US" sz="1400" dirty="0"/>
                        <a:t>while 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saving BL’s next address in LR (R14) </a:t>
                      </a:r>
                      <a:r>
                        <a:rPr lang="en-US" sz="1400" dirty="0"/>
                        <a:t>for a return purpose.</a:t>
                      </a:r>
                    </a:p>
                    <a:p>
                      <a:endParaRPr lang="en-US" sz="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 </a:t>
                      </a: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ConditionPassed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 then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next_instr_addr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PC - 2; #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LR = </a:t>
                      </a: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next_instr_addr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&lt;31:1&gt; : ’1’;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WritePC</a:t>
                      </a:r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(Rm);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Any arbitrary value in the 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R3, =</a:t>
                      </a:r>
                      <a:r>
                        <a:rPr lang="en-US" sz="8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funcion</a:t>
                      </a:r>
                      <a:endParaRPr lang="en-US" sz="8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BLX R3</a:t>
                      </a:r>
                    </a:p>
                    <a:p>
                      <a:r>
                        <a:rPr lang="en-US" sz="8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; function call via R3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27104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5B073EA-CE59-034D-B314-48A8EB51780E}"/>
              </a:ext>
            </a:extLst>
          </p:cNvPr>
          <p:cNvSpPr txBox="1"/>
          <p:nvPr/>
        </p:nvSpPr>
        <p:spPr>
          <a:xfrm>
            <a:off x="457200" y="6186389"/>
            <a:ext cx="156966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* IT block is explained in slide </a:t>
            </a:r>
            <a:r>
              <a:rPr lang="en-US" sz="800" dirty="0" err="1"/>
              <a:t>pX</a:t>
            </a:r>
            <a:r>
              <a:rPr lang="en-US" sz="800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51F9C-2069-9341-9F5F-4EAF6A70803E}"/>
              </a:ext>
            </a:extLst>
          </p:cNvPr>
          <p:cNvSpPr txBox="1"/>
          <p:nvPr/>
        </p:nvSpPr>
        <p:spPr>
          <a:xfrm>
            <a:off x="2542169" y="6217920"/>
            <a:ext cx="61446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# based on, https://</a:t>
            </a:r>
            <a:r>
              <a:rPr lang="en-US" sz="800" dirty="0" err="1"/>
              <a:t>developer.arm.com</a:t>
            </a:r>
            <a:r>
              <a:rPr lang="en-US" sz="800" dirty="0"/>
              <a:t>/documentation/ddi0308/d/Thumb-Instructions/Alphabetical-list-of-Thumb-instructions/BLX--register-</a:t>
            </a:r>
          </a:p>
        </p:txBody>
      </p:sp>
    </p:spTree>
    <p:extLst>
      <p:ext uri="{BB962C8B-B14F-4D97-AF65-F5344CB8AC3E}">
        <p14:creationId xmlns:p14="http://schemas.microsoft.com/office/powerpoint/2010/main" val="1090169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 Code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4</a:t>
            </a:fld>
            <a:endParaRPr lang="en-US" altLang="ko-K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B48B39-F5F8-6147-B43C-3E75DDE31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828800"/>
            <a:ext cx="6532539" cy="401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398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41E07-784E-F446-993A-8A30F4F82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Call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283F0-963C-8849-853A-3F2329787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F8EE-68FC-E74D-A733-B8152B060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0E598-27D0-3D43-9C93-21DFE2F61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5</a:t>
            </a:fld>
            <a:endParaRPr lang="en-US" altLang="ko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DF7E7E-A47C-9749-B431-F715CD81D6E2}"/>
              </a:ext>
            </a:extLst>
          </p:cNvPr>
          <p:cNvSpPr txBox="1"/>
          <p:nvPr/>
        </p:nvSpPr>
        <p:spPr>
          <a:xfrm>
            <a:off x="228600" y="1676400"/>
            <a:ext cx="4144083" cy="25545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Stack_Size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EQU     0x00000200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AREA    STACK, NOINIT, READWRITE, ALIGN=3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Stack_Mem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SPACE  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Stack_Size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initial_sp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AREA    RESET, DATA, READONLY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EXPORT  __Vectors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__Vectors       DCD     __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initial_sp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; Top of Stack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DCD    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; Reset Handler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AREA    |.text|, CODE, READONLY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PROC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EXPORT 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[WEAK]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IMPORT  __main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LDR     R0, =__main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BX      R0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END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BF50F4-3A6F-4044-A160-5859C5D75ABA}"/>
              </a:ext>
            </a:extLst>
          </p:cNvPr>
          <p:cNvSpPr txBox="1"/>
          <p:nvPr/>
        </p:nvSpPr>
        <p:spPr>
          <a:xfrm>
            <a:off x="196922" y="1371600"/>
            <a:ext cx="2021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startup_TM4C123.s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46C6DA-906A-4049-A1F9-2626F93C6077}"/>
              </a:ext>
            </a:extLst>
          </p:cNvPr>
          <p:cNvSpPr txBox="1"/>
          <p:nvPr/>
        </p:nvSpPr>
        <p:spPr>
          <a:xfrm>
            <a:off x="4419601" y="1673013"/>
            <a:ext cx="4648200" cy="2800767"/>
          </a:xfrm>
          <a:prstGeom prst="rect">
            <a:avLst/>
          </a:prstGeom>
          <a:solidFill>
            <a:schemeClr val="accent5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AREAMYCODE , CODE , READONLY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EXPORT 	__main ; the first instruction to call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ENTRY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__main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MOV 	R0 , #0x18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MOV 	R1 , R0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BL 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multiply_add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; Branch to ‘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multiply_add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SUB 	R2 , R1 , R2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 	stop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multiply_add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PUSH 	{LR}  ; First preserve the return address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BL 	addition 	   ; Call another function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MUL 	R2 , R2 , R0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POP 	{LR}  ; Retrieve return address from stack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BX 	LR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addition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PUSH 	{LR}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ADD 	R2 , R1 , R0 	; R2 = R1 + R0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POP 	{PC}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stop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 	stop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74B65E-FF72-BB4F-9531-1AF37A196495}"/>
              </a:ext>
            </a:extLst>
          </p:cNvPr>
          <p:cNvSpPr txBox="1"/>
          <p:nvPr/>
        </p:nvSpPr>
        <p:spPr>
          <a:xfrm>
            <a:off x="4395894" y="1371600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main.s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3FB574-8B5C-2142-A6AB-9D2A9C0A3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99" y="4343400"/>
            <a:ext cx="2587201" cy="65682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86D4C2D-094B-0340-B511-EE5BB6019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18" y="5112683"/>
            <a:ext cx="3398766" cy="130145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6CCCE67-84F7-D74F-9EA9-19609A42C8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120" y="5355562"/>
            <a:ext cx="4648200" cy="10268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9E36687-4F8A-8C46-B90E-5A9676B5DA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475" y="4490366"/>
            <a:ext cx="4648200" cy="102687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BBF0E49-B2E6-6E4F-A128-26A1492585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521" y="4474109"/>
            <a:ext cx="3346450" cy="144616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904E4FD-F1F8-6944-96B5-BFDC9125259C}"/>
              </a:ext>
            </a:extLst>
          </p:cNvPr>
          <p:cNvSpPr txBox="1"/>
          <p:nvPr/>
        </p:nvSpPr>
        <p:spPr>
          <a:xfrm>
            <a:off x="2406600" y="3598456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(1)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57EA738-395B-0949-8A79-6D95E0B1447C}"/>
              </a:ext>
            </a:extLst>
          </p:cNvPr>
          <p:cNvCxnSpPr/>
          <p:nvPr/>
        </p:nvCxnSpPr>
        <p:spPr>
          <a:xfrm flipH="1" flipV="1">
            <a:off x="1676400" y="4487148"/>
            <a:ext cx="152400" cy="18466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0AE3E06-3464-6747-B6C9-51B851996F4C}"/>
              </a:ext>
            </a:extLst>
          </p:cNvPr>
          <p:cNvSpPr txBox="1"/>
          <p:nvPr/>
        </p:nvSpPr>
        <p:spPr>
          <a:xfrm>
            <a:off x="1602767" y="3808370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(2)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B38FB50-CFE2-FF4D-8B9C-F5C7B8831BE9}"/>
              </a:ext>
            </a:extLst>
          </p:cNvPr>
          <p:cNvCxnSpPr/>
          <p:nvPr/>
        </p:nvCxnSpPr>
        <p:spPr>
          <a:xfrm flipH="1">
            <a:off x="609600" y="4671814"/>
            <a:ext cx="533400" cy="19997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E28DAB3-61AC-AC42-98F7-C8FB5F659402}"/>
              </a:ext>
            </a:extLst>
          </p:cNvPr>
          <p:cNvSpPr txBox="1"/>
          <p:nvPr/>
        </p:nvSpPr>
        <p:spPr>
          <a:xfrm>
            <a:off x="1712051" y="4465442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(1)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CFC17E-42EB-5142-A3D2-25D0585613DF}"/>
              </a:ext>
            </a:extLst>
          </p:cNvPr>
          <p:cNvSpPr txBox="1"/>
          <p:nvPr/>
        </p:nvSpPr>
        <p:spPr>
          <a:xfrm>
            <a:off x="781750" y="4535745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(2)</a:t>
            </a: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7BB6A10A-CAB3-1F4F-9CD4-2FE4D2E3045F}"/>
              </a:ext>
            </a:extLst>
          </p:cNvPr>
          <p:cNvSpPr/>
          <p:nvPr/>
        </p:nvSpPr>
        <p:spPr>
          <a:xfrm>
            <a:off x="1402080" y="2246950"/>
            <a:ext cx="3969173" cy="1855578"/>
          </a:xfrm>
          <a:custGeom>
            <a:avLst/>
            <a:gdLst>
              <a:gd name="connsiteX0" fmla="*/ 0 w 3969173"/>
              <a:gd name="connsiteY0" fmla="*/ 1647717 h 1855578"/>
              <a:gd name="connsiteX1" fmla="*/ 1591733 w 3969173"/>
              <a:gd name="connsiteY1" fmla="*/ 1742543 h 1855578"/>
              <a:gd name="connsiteX2" fmla="*/ 3271520 w 3969173"/>
              <a:gd name="connsiteY2" fmla="*/ 279503 h 1855578"/>
              <a:gd name="connsiteX3" fmla="*/ 3969173 w 3969173"/>
              <a:gd name="connsiteY3" fmla="*/ 1797 h 1855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9173" h="1855578">
                <a:moveTo>
                  <a:pt x="0" y="1647717"/>
                </a:moveTo>
                <a:cubicBezTo>
                  <a:pt x="523240" y="1809148"/>
                  <a:pt x="1046480" y="1970579"/>
                  <a:pt x="1591733" y="1742543"/>
                </a:cubicBezTo>
                <a:cubicBezTo>
                  <a:pt x="2136986" y="1514507"/>
                  <a:pt x="2875280" y="569627"/>
                  <a:pt x="3271520" y="279503"/>
                </a:cubicBezTo>
                <a:cubicBezTo>
                  <a:pt x="3667760" y="-10621"/>
                  <a:pt x="3818466" y="-4412"/>
                  <a:pt x="3969173" y="1797"/>
                </a:cubicBezTo>
              </a:path>
            </a:pathLst>
          </a:custGeom>
          <a:noFill/>
          <a:ln w="9525">
            <a:solidFill>
              <a:schemeClr val="accent6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B717BB5-EFC3-CA4B-9B30-3813A95D91A4}"/>
              </a:ext>
            </a:extLst>
          </p:cNvPr>
          <p:cNvCxnSpPr>
            <a:cxnSpLocks/>
          </p:cNvCxnSpPr>
          <p:nvPr/>
        </p:nvCxnSpPr>
        <p:spPr>
          <a:xfrm flipH="1">
            <a:off x="5161562" y="2481653"/>
            <a:ext cx="256609" cy="337747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A23D207-4CC4-5F46-8A90-FC516F83C7BE}"/>
              </a:ext>
            </a:extLst>
          </p:cNvPr>
          <p:cNvSpPr txBox="1"/>
          <p:nvPr/>
        </p:nvSpPr>
        <p:spPr>
          <a:xfrm>
            <a:off x="5546163" y="2358542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(3)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96ABD2A-E59F-8944-9940-9F6329301DF7}"/>
              </a:ext>
            </a:extLst>
          </p:cNvPr>
          <p:cNvSpPr txBox="1"/>
          <p:nvPr/>
        </p:nvSpPr>
        <p:spPr>
          <a:xfrm>
            <a:off x="373237" y="5848959"/>
            <a:ext cx="769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(3)</a:t>
            </a:r>
          </a:p>
          <a:p>
            <a:r>
              <a:rPr lang="en-US" sz="1000" dirty="0">
                <a:solidFill>
                  <a:schemeClr val="accent6"/>
                </a:solidFill>
              </a:rPr>
              <a:t>1B = 1A + 1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3AAC870-E7FE-1740-8C3F-4F1AB3514B9F}"/>
              </a:ext>
            </a:extLst>
          </p:cNvPr>
          <p:cNvSpPr/>
          <p:nvPr/>
        </p:nvSpPr>
        <p:spPr>
          <a:xfrm>
            <a:off x="949549" y="6265862"/>
            <a:ext cx="530882" cy="90488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94117C6-AB19-A749-9921-A466FB144392}"/>
              </a:ext>
            </a:extLst>
          </p:cNvPr>
          <p:cNvSpPr/>
          <p:nvPr/>
        </p:nvSpPr>
        <p:spPr>
          <a:xfrm>
            <a:off x="1734397" y="5333980"/>
            <a:ext cx="1431078" cy="102320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0C88447-934F-4747-BE98-F0E8B3580610}"/>
              </a:ext>
            </a:extLst>
          </p:cNvPr>
          <p:cNvSpPr txBox="1"/>
          <p:nvPr/>
        </p:nvSpPr>
        <p:spPr>
          <a:xfrm>
            <a:off x="2039385" y="5150995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(3)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4258BDE-1845-A046-853F-E5FF5AD97889}"/>
              </a:ext>
            </a:extLst>
          </p:cNvPr>
          <p:cNvSpPr txBox="1"/>
          <p:nvPr/>
        </p:nvSpPr>
        <p:spPr>
          <a:xfrm>
            <a:off x="5645550" y="2847642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(4)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038164-26A2-F446-8826-958FA3D209D0}"/>
              </a:ext>
            </a:extLst>
          </p:cNvPr>
          <p:cNvSpPr txBox="1"/>
          <p:nvPr/>
        </p:nvSpPr>
        <p:spPr>
          <a:xfrm>
            <a:off x="5357333" y="5120530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(4)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F4D875A-6971-0042-8287-7741A31C9884}"/>
              </a:ext>
            </a:extLst>
          </p:cNvPr>
          <p:cNvSpPr/>
          <p:nvPr/>
        </p:nvSpPr>
        <p:spPr>
          <a:xfrm>
            <a:off x="5321511" y="5333979"/>
            <a:ext cx="470535" cy="83931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6203E27-F432-0445-AE0B-0E8B2CEA1A3A}"/>
              </a:ext>
            </a:extLst>
          </p:cNvPr>
          <p:cNvSpPr txBox="1"/>
          <p:nvPr/>
        </p:nvSpPr>
        <p:spPr>
          <a:xfrm>
            <a:off x="5630670" y="3598327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(5)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21E35AF-CA4E-6247-803C-81F2C8FEEBF4}"/>
              </a:ext>
            </a:extLst>
          </p:cNvPr>
          <p:cNvSpPr txBox="1"/>
          <p:nvPr/>
        </p:nvSpPr>
        <p:spPr>
          <a:xfrm>
            <a:off x="5254504" y="5958258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(5)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BB125E2-C0A2-5047-8F91-0B68A6A4AED3}"/>
              </a:ext>
            </a:extLst>
          </p:cNvPr>
          <p:cNvSpPr/>
          <p:nvPr/>
        </p:nvSpPr>
        <p:spPr>
          <a:xfrm>
            <a:off x="5289866" y="6204479"/>
            <a:ext cx="470535" cy="83931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D287965-86C1-6D4F-867A-517A419EE08F}"/>
              </a:ext>
            </a:extLst>
          </p:cNvPr>
          <p:cNvCxnSpPr>
            <a:cxnSpLocks/>
          </p:cNvCxnSpPr>
          <p:nvPr/>
        </p:nvCxnSpPr>
        <p:spPr>
          <a:xfrm flipH="1">
            <a:off x="5029200" y="3087595"/>
            <a:ext cx="350898" cy="51073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F817E7B5-004B-4244-BBE0-A20D08C81CE8}"/>
              </a:ext>
            </a:extLst>
          </p:cNvPr>
          <p:cNvSpPr txBox="1"/>
          <p:nvPr/>
        </p:nvSpPr>
        <p:spPr>
          <a:xfrm>
            <a:off x="5133970" y="3857748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(6)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F31204E-1492-9945-AFDB-472325A9253B}"/>
              </a:ext>
            </a:extLst>
          </p:cNvPr>
          <p:cNvCxnSpPr>
            <a:cxnSpLocks/>
          </p:cNvCxnSpPr>
          <p:nvPr/>
        </p:nvCxnSpPr>
        <p:spPr>
          <a:xfrm flipH="1" flipV="1">
            <a:off x="5393271" y="3245412"/>
            <a:ext cx="5083" cy="74349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FEE1145F-B7BF-194A-8BC9-3524C71F6639}"/>
              </a:ext>
            </a:extLst>
          </p:cNvPr>
          <p:cNvSpPr/>
          <p:nvPr/>
        </p:nvSpPr>
        <p:spPr>
          <a:xfrm>
            <a:off x="6508433" y="5821143"/>
            <a:ext cx="470535" cy="83931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5672380-8DB8-0F45-8697-60FBF02EACED}"/>
              </a:ext>
            </a:extLst>
          </p:cNvPr>
          <p:cNvSpPr txBox="1"/>
          <p:nvPr/>
        </p:nvSpPr>
        <p:spPr>
          <a:xfrm>
            <a:off x="6833219" y="5658853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(6)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7164137-AF6C-8E4E-94C5-2295C4DA6612}"/>
              </a:ext>
            </a:extLst>
          </p:cNvPr>
          <p:cNvSpPr/>
          <p:nvPr/>
        </p:nvSpPr>
        <p:spPr>
          <a:xfrm>
            <a:off x="7238682" y="4572000"/>
            <a:ext cx="1752918" cy="138284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CC52F19-B61F-A140-B19F-3E85F1D5085D}"/>
              </a:ext>
            </a:extLst>
          </p:cNvPr>
          <p:cNvSpPr txBox="1"/>
          <p:nvPr/>
        </p:nvSpPr>
        <p:spPr>
          <a:xfrm>
            <a:off x="8268900" y="4646020"/>
            <a:ext cx="327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(6)</a:t>
            </a:r>
          </a:p>
        </p:txBody>
      </p:sp>
    </p:spTree>
    <p:extLst>
      <p:ext uri="{BB962C8B-B14F-4D97-AF65-F5344CB8AC3E}">
        <p14:creationId xmlns:p14="http://schemas.microsoft.com/office/powerpoint/2010/main" val="2139593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6" grpId="0"/>
      <p:bldP spid="29" grpId="0"/>
      <p:bldP spid="30" grpId="0"/>
      <p:bldP spid="33" grpId="0" animBg="1"/>
      <p:bldP spid="37" grpId="0"/>
      <p:bldP spid="38" grpId="0"/>
      <p:bldP spid="39" grpId="0" animBg="1"/>
      <p:bldP spid="40" grpId="0" animBg="1"/>
      <p:bldP spid="41" grpId="0"/>
      <p:bldP spid="42" grpId="0"/>
      <p:bldP spid="43" grpId="0"/>
      <p:bldP spid="44" grpId="0" animBg="1"/>
      <p:bldP spid="45" grpId="0"/>
      <p:bldP spid="46" grpId="0"/>
      <p:bldP spid="47" grpId="0" animBg="1"/>
      <p:bldP spid="50" grpId="0"/>
      <p:bldP spid="54" grpId="0" animBg="1"/>
      <p:bldP spid="55" grpId="0"/>
      <p:bldP spid="56" grpId="0" animBg="1"/>
      <p:bldP spid="5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431C7-E20D-574A-9106-A0F624066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Single-Flag Branches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52B7E5-748A-8946-981B-2B8F699BD6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Z-Flag Usage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FC0AD80-C3D1-0642-A077-565A33412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2473325"/>
          </a:xfrm>
        </p:spPr>
        <p:txBody>
          <a:bodyPr/>
          <a:lstStyle/>
          <a:p>
            <a:pPr marL="0" indent="0">
              <a:buNone/>
            </a:pPr>
            <a:r>
              <a:rPr lang="en-US" sz="10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C/C++ Code: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x = 10; // Variable initial value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loop: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= x - 2;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if(x != 0) // Test the condition</a:t>
            </a:r>
          </a:p>
          <a:p>
            <a:pPr marL="0" indent="0">
              <a:buNone/>
            </a:pPr>
            <a:r>
              <a:rPr lang="en-US" sz="1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0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goto</a:t>
            </a:r>
            <a:r>
              <a:rPr lang="en-US" sz="1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loop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b="1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ARM Code: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MOV R3 , #10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loop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 R3 , R3 , #2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BNE loop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3CBFF68-4F2E-D747-AA1E-A21D8E4703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C-Flag Usage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404FFA9-AD8A-4741-B075-2FBA6A9FE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91000" y="2182283"/>
            <a:ext cx="4876800" cy="1708150"/>
          </a:xfrm>
        </p:spPr>
        <p:txBody>
          <a:bodyPr/>
          <a:lstStyle/>
          <a:p>
            <a:pPr marL="0" indent="0">
              <a:buNone/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MOV	R0, #'A'	; An ASCII Char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MOV	R5, #7	; loop counts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loop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RORS	R0, R0, #1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ADDCS	R1, R1, #1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SUBS	R5, R5, #1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BNE	loop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ROR	R0, R0, #25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END	; R0 = the original ASCII, R1 = the number of 1s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C7698-FE88-D746-AE15-8DC03C154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713B2-BCC0-D54C-BF95-FC513AE41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48C6B-CF5F-4149-8885-F29E9CDEF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6</a:t>
            </a:fld>
            <a:endParaRPr lang="en-US" altLang="ko-KR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A05A9C50-D2C6-3D4C-BA69-B2D693B82CD9}"/>
              </a:ext>
            </a:extLst>
          </p:cNvPr>
          <p:cNvSpPr/>
          <p:nvPr/>
        </p:nvSpPr>
        <p:spPr>
          <a:xfrm>
            <a:off x="2286794" y="3444240"/>
            <a:ext cx="381000" cy="381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6B58A83-2056-2A4F-9A03-44EA900D8D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399" y="3883025"/>
            <a:ext cx="2899619" cy="123930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FF0EA6E-D04F-D541-B1B1-F2B753DB99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399" y="5365502"/>
            <a:ext cx="2895601" cy="92375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F540B1-BB75-5041-853F-23AE1E84C475}"/>
              </a:ext>
            </a:extLst>
          </p:cNvPr>
          <p:cNvSpPr txBox="1"/>
          <p:nvPr/>
        </p:nvSpPr>
        <p:spPr>
          <a:xfrm>
            <a:off x="5433409" y="5004762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660225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A0CA-721D-2848-9EA9-1333EE69B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Unsigned Conditional Branches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08FBB52-C829-0145-B28E-A454F385BC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9677062"/>
              </p:ext>
            </p:extLst>
          </p:nvPr>
        </p:nvGraphicFramePr>
        <p:xfrm>
          <a:off x="381000" y="1676400"/>
          <a:ext cx="8534400" cy="363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3132194089"/>
                    </a:ext>
                  </a:extLst>
                </a:gridCol>
                <a:gridCol w="2770816">
                  <a:extLst>
                    <a:ext uri="{9D8B030D-6E8A-4147-A177-3AD203B41FA5}">
                      <a16:colId xmlns:a16="http://schemas.microsoft.com/office/drawing/2014/main" val="3391818091"/>
                    </a:ext>
                  </a:extLst>
                </a:gridCol>
                <a:gridCol w="1343984">
                  <a:extLst>
                    <a:ext uri="{9D8B030D-6E8A-4147-A177-3AD203B41FA5}">
                      <a16:colId xmlns:a16="http://schemas.microsoft.com/office/drawing/2014/main" val="875684591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4211922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Instructions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Flags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786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BLO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to label if unsigned less than, ‘&lt;‘  (same as BCC)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C==0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R0, =#0x7FFF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R1, =#0x8000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CMP R0, R1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BLO next ; go to next in this 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422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BHS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to label if unsigned greater than or equal to, ‘&gt;=’ (same as BCS)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C==1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R0, =#0x7FFF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R1, =#0x8000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CMP R0, R1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BLO next ; no branch in this example</a:t>
                      </a:r>
                    </a:p>
                    <a:p>
                      <a:endParaRPr lang="en-US" sz="10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1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BLS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to label if unsigned less than or equal to, ‘&lt;=’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C==0 or Z==1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R0, =#0x7FFF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R1, =#0x8000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CMP R0, R1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BLO next ; go to next in this example</a:t>
                      </a:r>
                    </a:p>
                    <a:p>
                      <a:endParaRPr lang="en-US" sz="10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668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BHI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to label if unsigned greater than, ‘&gt;’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C==1 and Z==0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R0, =#0x7FFF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R1, =#0x8000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CMP R0, R1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BLO next ; no branch in this example</a:t>
                      </a:r>
                    </a:p>
                    <a:p>
                      <a:endParaRPr lang="en-US" sz="10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067688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FC868-608F-2548-BA29-A2ED1ACA1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52FAC-18D2-5642-8410-FB2EC89ED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55B72-B0DA-7644-A405-563D6EC4B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36915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A0CA-721D-2848-9EA9-1333EE69B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Signed Conditional Branches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08FBB52-C829-0145-B28E-A454F385BC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267270"/>
              </p:ext>
            </p:extLst>
          </p:nvPr>
        </p:nvGraphicFramePr>
        <p:xfrm>
          <a:off x="381000" y="1676400"/>
          <a:ext cx="8534400" cy="363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3132194089"/>
                    </a:ext>
                  </a:extLst>
                </a:gridCol>
                <a:gridCol w="2770816">
                  <a:extLst>
                    <a:ext uri="{9D8B030D-6E8A-4147-A177-3AD203B41FA5}">
                      <a16:colId xmlns:a16="http://schemas.microsoft.com/office/drawing/2014/main" val="3391818091"/>
                    </a:ext>
                  </a:extLst>
                </a:gridCol>
                <a:gridCol w="1343984">
                  <a:extLst>
                    <a:ext uri="{9D8B030D-6E8A-4147-A177-3AD203B41FA5}">
                      <a16:colId xmlns:a16="http://schemas.microsoft.com/office/drawing/2014/main" val="875684591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4211922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Instructions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Flags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786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BLT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to label if signed less than, ‘&lt;‘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 != 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R0, =#0x7FFF (a positive value)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R1, =#0x8000 (a negative value)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CMP R0, R1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BLT next ; no branch in this 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422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BGE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to label if greater than or equal to, ‘&gt;=’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 = 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R0, =#0x7FFF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R1, =#0x8000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CMP R0, R1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BGE next ; go to next in this example</a:t>
                      </a:r>
                    </a:p>
                    <a:p>
                      <a:endParaRPr lang="en-US" sz="10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1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BGT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to label if greater than, ‘&gt;’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Z = 0 and N = 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R0, =#0x7FFF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R1, =#0x8000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CMP R0, R1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BGT next ; go to next in this example</a:t>
                      </a:r>
                    </a:p>
                    <a:p>
                      <a:endParaRPr lang="en-US" sz="10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668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BLE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Branch to label if signed less than or equal to, ‘&lt;=’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Z = 1 and N != 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R0, =#0x7FFF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LDR R1, =#0x8000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CMP R0, R1</a:t>
                      </a:r>
                    </a:p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BLE next ; no branch in this example</a:t>
                      </a:r>
                    </a:p>
                    <a:p>
                      <a:endParaRPr lang="en-US" sz="10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067688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FC868-608F-2548-BA29-A2ED1ACA1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52FAC-18D2-5642-8410-FB2EC89ED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7: Program/System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55B72-B0DA-7644-A405-563D6EC4B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6112624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1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2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2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3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3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4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4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4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SigBrnd</Template>
  <TotalTime>15775</TotalTime>
  <Words>3239</Words>
  <Application>Microsoft Macintosh PowerPoint</Application>
  <PresentationFormat>On-screen Show (4:3)</PresentationFormat>
  <Paragraphs>612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20</vt:i4>
      </vt:variant>
      <vt:variant>
        <vt:lpstr>Custom Shows</vt:lpstr>
      </vt:variant>
      <vt:variant>
        <vt:i4>1</vt:i4>
      </vt:variant>
    </vt:vector>
  </HeadingPairs>
  <TitlesOfParts>
    <vt:vector size="31" baseType="lpstr">
      <vt:lpstr>Frutiger 55 Roman</vt:lpstr>
      <vt:lpstr>Arial</vt:lpstr>
      <vt:lpstr>Calibri</vt:lpstr>
      <vt:lpstr>Courier New</vt:lpstr>
      <vt:lpstr>Times New Roman</vt:lpstr>
      <vt:lpstr>1_Office Theme</vt:lpstr>
      <vt:lpstr>Office Theme</vt:lpstr>
      <vt:lpstr>2_Office Theme</vt:lpstr>
      <vt:lpstr>3_Office Theme</vt:lpstr>
      <vt:lpstr>4_Office Theme</vt:lpstr>
      <vt:lpstr>CSS 422 Hardware and Computer Organization </vt:lpstr>
      <vt:lpstr>Topics</vt:lpstr>
      <vt:lpstr>Conditional Execution</vt:lpstr>
      <vt:lpstr>Branch</vt:lpstr>
      <vt:lpstr>Condition Code</vt:lpstr>
      <vt:lpstr>Function Call</vt:lpstr>
      <vt:lpstr>Single-Flag Branches</vt:lpstr>
      <vt:lpstr>Unsigned Conditional Branches</vt:lpstr>
      <vt:lpstr>Signed Conditional Branches</vt:lpstr>
      <vt:lpstr>“if-else” Example</vt:lpstr>
      <vt:lpstr>“for” Loop Example</vt:lpstr>
      <vt:lpstr>“do/while” Loop Example</vt:lpstr>
      <vt:lpstr>Switch case</vt:lpstr>
      <vt:lpstr>CBZ/CBNZ Instructions</vt:lpstr>
      <vt:lpstr>Recursive Calls</vt:lpstr>
      <vt:lpstr>ARM Procedure Call Standard (APCS)</vt:lpstr>
      <vt:lpstr>Argument Passing Example</vt:lpstr>
      <vt:lpstr>IT: If Then Conditional Instruction Block</vt:lpstr>
      <vt:lpstr>MSR and MRS</vt:lpstr>
      <vt:lpstr>Summary</vt:lpstr>
      <vt:lpstr>Custom Show 1</vt:lpstr>
    </vt:vector>
  </TitlesOfParts>
  <Company>Pluto Sound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CSc3360 Windowing Systems Programming</dc:title>
  <dc:creator>Stephen J. Pellicer</dc:creator>
  <cp:lastModifiedBy>Munehiro Fukuda</cp:lastModifiedBy>
  <cp:revision>637</cp:revision>
  <cp:lastPrinted>2020-01-28T17:39:57Z</cp:lastPrinted>
  <dcterms:created xsi:type="dcterms:W3CDTF">2006-01-05T18:10:09Z</dcterms:created>
  <dcterms:modified xsi:type="dcterms:W3CDTF">2025-02-05T20:45:20Z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

<file path=docProps/thumbnail.jpeg>
</file>